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sldIdLst>
    <p:sldId id="256" r:id="rId6"/>
    <p:sldId id="411" r:id="rId7"/>
    <p:sldId id="427" r:id="rId8"/>
    <p:sldId id="409" r:id="rId9"/>
    <p:sldId id="412" r:id="rId10"/>
    <p:sldId id="289" r:id="rId11"/>
    <p:sldId id="288" r:id="rId12"/>
    <p:sldId id="280" r:id="rId13"/>
    <p:sldId id="413" r:id="rId14"/>
    <p:sldId id="418" r:id="rId15"/>
    <p:sldId id="426" r:id="rId16"/>
    <p:sldId id="423" r:id="rId17"/>
    <p:sldId id="417" r:id="rId18"/>
    <p:sldId id="268" r:id="rId19"/>
    <p:sldId id="420" r:id="rId20"/>
    <p:sldId id="419" r:id="rId21"/>
    <p:sldId id="421" r:id="rId22"/>
    <p:sldId id="406" r:id="rId23"/>
    <p:sldId id="422" r:id="rId24"/>
    <p:sldId id="431" r:id="rId25"/>
    <p:sldId id="428" r:id="rId26"/>
    <p:sldId id="430" r:id="rId27"/>
    <p:sldId id="283" r:id="rId28"/>
    <p:sldId id="258" r:id="rId29"/>
    <p:sldId id="276" r:id="rId30"/>
    <p:sldId id="274" r:id="rId31"/>
    <p:sldId id="275" r:id="rId32"/>
    <p:sldId id="297" r:id="rId33"/>
    <p:sldId id="279" r:id="rId34"/>
    <p:sldId id="278" r:id="rId35"/>
    <p:sldId id="270" r:id="rId36"/>
    <p:sldId id="424" r:id="rId37"/>
    <p:sldId id="293" r:id="rId38"/>
    <p:sldId id="404" r:id="rId39"/>
    <p:sldId id="410" r:id="rId40"/>
    <p:sldId id="400" r:id="rId41"/>
    <p:sldId id="402" r:id="rId42"/>
    <p:sldId id="403" r:id="rId43"/>
    <p:sldId id="405" r:id="rId44"/>
    <p:sldId id="399" r:id="rId45"/>
    <p:sldId id="294" r:id="rId46"/>
    <p:sldId id="393" r:id="rId47"/>
    <p:sldId id="281" r:id="rId48"/>
    <p:sldId id="396" r:id="rId49"/>
    <p:sldId id="265" r:id="rId50"/>
    <p:sldId id="395" r:id="rId51"/>
    <p:sldId id="392" r:id="rId52"/>
    <p:sldId id="391" r:id="rId53"/>
    <p:sldId id="386" r:id="rId54"/>
    <p:sldId id="388" r:id="rId55"/>
    <p:sldId id="387" r:id="rId56"/>
    <p:sldId id="389" r:id="rId57"/>
    <p:sldId id="273" r:id="rId58"/>
    <p:sldId id="266" r:id="rId59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0E8"/>
    <a:srgbClr val="DEF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9DF74-0499-4255-9124-93626193B68F}" v="1" dt="2021-12-16T08:48:09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06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Experimenten/Rekensheets/bezinksnelhei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94225721784777"/>
          <c:y val="5.0925925925925923E-2"/>
          <c:w val="0.82783552055993015"/>
          <c:h val="0.77591061533974914"/>
        </c:manualLayout>
      </c:layout>
      <c:scatterChart>
        <c:scatterStyle val="lineMarker"/>
        <c:varyColors val="0"/>
        <c:ser>
          <c:idx val="0"/>
          <c:order val="0"/>
          <c:tx>
            <c:v>Bezinksnelheid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Vloeiweide!$C$8:$H$8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</c:numCache>
            </c:numRef>
          </c:xVal>
          <c:yVal>
            <c:numRef>
              <c:f>Vloeiweide!$C$22:$H$22</c:f>
              <c:numCache>
                <c:formatCode>0.000</c:formatCode>
                <c:ptCount val="6"/>
                <c:pt idx="0">
                  <c:v>0.56629992496012005</c:v>
                </c:pt>
                <c:pt idx="1">
                  <c:v>0.64617928745022557</c:v>
                </c:pt>
                <c:pt idx="2">
                  <c:v>0.75084721415555478</c:v>
                </c:pt>
                <c:pt idx="3">
                  <c:v>0.86062584831053868</c:v>
                </c:pt>
                <c:pt idx="4">
                  <c:v>0.97528747001546234</c:v>
                </c:pt>
                <c:pt idx="5">
                  <c:v>1.0946323476337525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B3-4FCE-A236-879AEC002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910224"/>
        <c:axId val="700911536"/>
      </c:scatterChart>
      <c:valAx>
        <c:axId val="700910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Watertemperatuur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00911536"/>
        <c:crosses val="autoZero"/>
        <c:crossBetween val="midCat"/>
      </c:valAx>
      <c:valAx>
        <c:axId val="70091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Bezinksnelheid deeltje [m/h]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00910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28-3-2022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Go–no go pilot WPJ </a:t>
            </a:r>
            <a:r>
              <a:rPr lang="en-US" err="1"/>
              <a:t>uitbreiding</a:t>
            </a:r>
            <a:br>
              <a:rPr lang="en-US"/>
            </a:br>
            <a:r>
              <a:rPr lang="en-US" sz="2400" err="1"/>
              <a:t>Technologie</a:t>
            </a:r>
            <a:endParaRPr lang="en-US" sz="240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Namens projectteam uitbreiding WPJ</a:t>
            </a:r>
          </a:p>
          <a:p>
            <a:r>
              <a:rPr lang="nl-NL"/>
              <a:t>Jink Gude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972613"/>
              </p:ext>
            </p:extLst>
          </p:nvPr>
        </p:nvGraphicFramePr>
        <p:xfrm>
          <a:off x="2432117" y="1917390"/>
          <a:ext cx="6484219" cy="39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007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868262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158076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2655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err="1">
                          <a:effectLst/>
                        </a:rPr>
                        <a:t>NaOH</a:t>
                      </a:r>
                      <a:r>
                        <a:rPr lang="nl-NL" sz="1400" b="1" u="none" strike="noStrike">
                          <a:effectLst/>
                        </a:rPr>
                        <a:t>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4197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3.752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2.333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2.743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€ 727.000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€ 1.259.000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€ 351.000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Euro / jaar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€ 399.000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€ 61.000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€ 351.000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€ 811.000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€ 1.634.028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€ 1.116.305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€ 1.085.414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45582"/>
              </p:ext>
            </p:extLst>
          </p:nvPr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3640"/>
              </p:ext>
            </p:extLst>
          </p:nvPr>
        </p:nvGraphicFramePr>
        <p:xfrm>
          <a:off x="6043170" y="254460"/>
          <a:ext cx="3862830" cy="480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566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48185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83982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95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72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265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48185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0,18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1,36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3319-76EA-4F44-A907-A3B1F89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Samenvatting:  waarom pilot?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95E9E6-0DC9-4F33-B16A-79C7F22A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Geen voorbeeld aan bestaande WPJ</a:t>
            </a:r>
          </a:p>
          <a:p>
            <a:pPr lvl="1"/>
            <a:r>
              <a:rPr lang="nl-NL" dirty="0"/>
              <a:t>Ontwerpuitgangspunten “uit het lood”</a:t>
            </a:r>
          </a:p>
          <a:p>
            <a:pPr lvl="2"/>
            <a:r>
              <a:rPr lang="nl-NL" dirty="0"/>
              <a:t>Nieuwe ontwerpuitgangspunten valideren</a:t>
            </a:r>
          </a:p>
          <a:p>
            <a:pPr lvl="1"/>
            <a:r>
              <a:rPr lang="nl-NL" dirty="0"/>
              <a:t>Waterkwaliteit voldoet op aantal punten niet</a:t>
            </a:r>
          </a:p>
          <a:p>
            <a:endParaRPr lang="nl-NL" dirty="0"/>
          </a:p>
          <a:p>
            <a:r>
              <a:rPr lang="nl-NL" dirty="0"/>
              <a:t>Verbeterde/efficiëntere vlokafscheiding?</a:t>
            </a:r>
          </a:p>
          <a:p>
            <a:pPr lvl="1"/>
            <a:r>
              <a:rPr lang="nl-NL" dirty="0"/>
              <a:t>Flotatie meer en meer toegepast (m.n. </a:t>
            </a:r>
            <a:r>
              <a:rPr lang="nl-NL" dirty="0" err="1"/>
              <a:t>Evides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Kleinere footprint</a:t>
            </a:r>
          </a:p>
          <a:p>
            <a:pPr lvl="2"/>
            <a:r>
              <a:rPr lang="nl-NL" dirty="0"/>
              <a:t>Mogelijk minder chemicaliën</a:t>
            </a:r>
          </a:p>
          <a:p>
            <a:pPr lvl="2"/>
            <a:r>
              <a:rPr lang="nl-NL" dirty="0"/>
              <a:t>Elektrificeer ambitie</a:t>
            </a:r>
          </a:p>
          <a:p>
            <a:pPr lvl="2"/>
            <a:r>
              <a:rPr lang="nl-NL" dirty="0"/>
              <a:t>Robuuster bij lagere temperaturen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4AF269-2C75-4BE4-96C2-EC6BE951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15" y="3429000"/>
            <a:ext cx="3853107" cy="1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470218"/>
          </a:xfrm>
        </p:spPr>
        <p:txBody>
          <a:bodyPr/>
          <a:lstStyle/>
          <a:p>
            <a:r>
              <a:rPr lang="nl-NL"/>
              <a:t>Project en pilot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15" y="1233718"/>
            <a:ext cx="8915400" cy="813753"/>
          </a:xfrm>
        </p:spPr>
        <p:txBody>
          <a:bodyPr/>
          <a:lstStyle/>
          <a:p>
            <a:endParaRPr lang="nl-NL" sz="1800"/>
          </a:p>
          <a:p>
            <a:endParaRPr lang="nl-NL" sz="1800"/>
          </a:p>
          <a:p>
            <a:endParaRPr lang="nl-NL" sz="1800"/>
          </a:p>
          <a:p>
            <a:endParaRPr lang="nl-NL" sz="1800"/>
          </a:p>
          <a:p>
            <a:endParaRPr lang="nl-NL" sz="180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61594A5C-1C1B-4FE2-9049-0045D92A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82469"/>
              </p:ext>
            </p:extLst>
          </p:nvPr>
        </p:nvGraphicFramePr>
        <p:xfrm>
          <a:off x="495300" y="1992089"/>
          <a:ext cx="734368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1842">
                  <a:extLst>
                    <a:ext uri="{9D8B030D-6E8A-4147-A177-3AD203B41FA5}">
                      <a16:colId xmlns:a16="http://schemas.microsoft.com/office/drawing/2014/main" val="1339928306"/>
                    </a:ext>
                  </a:extLst>
                </a:gridCol>
                <a:gridCol w="3671842">
                  <a:extLst>
                    <a:ext uri="{9D8B030D-6E8A-4147-A177-3AD203B41FA5}">
                      <a16:colId xmlns:a16="http://schemas.microsoft.com/office/drawing/2014/main" val="2825427449"/>
                    </a:ext>
                  </a:extLst>
                </a:gridCol>
              </a:tblGrid>
              <a:tr h="238650">
                <a:tc>
                  <a:txBody>
                    <a:bodyPr/>
                    <a:lstStyle/>
                    <a:p>
                      <a:r>
                        <a:rPr lang="nl-NL"/>
                        <a:t>Onderdeel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Waarde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1600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rgbClr val="002060"/>
                          </a:solidFill>
                        </a:rPr>
                        <a:t>Fase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2060"/>
                          </a:solidFill>
                        </a:rPr>
                        <a:t>4400 m</a:t>
                      </a:r>
                      <a:r>
                        <a:rPr lang="nl-NL" baseline="30000" dirty="0">
                          <a:solidFill>
                            <a:srgbClr val="002060"/>
                          </a:solidFill>
                        </a:rPr>
                        <a:t>3</a:t>
                      </a:r>
                      <a:r>
                        <a:rPr lang="nl-NL" dirty="0">
                          <a:solidFill>
                            <a:srgbClr val="002060"/>
                          </a:solidFill>
                        </a:rPr>
                        <a:t>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0735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rgbClr val="002060"/>
                          </a:solidFill>
                        </a:rPr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46 M€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51566"/>
                  </a:ext>
                </a:extLst>
              </a:tr>
              <a:tr h="340321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Exploitatie (Ex. CO2 uitstoot)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3,8 M€/jaar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79805"/>
                  </a:ext>
                </a:extLst>
              </a:tr>
              <a:tr h="340321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Levensduur 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30 jaar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799928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“Total cost of Ownership”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 i="0" dirty="0">
                          <a:solidFill>
                            <a:srgbClr val="002060"/>
                          </a:solidFill>
                        </a:rPr>
                        <a:t>160 M€</a:t>
                      </a:r>
                      <a:endParaRPr lang="nl-NL" b="1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73282"/>
                  </a:ext>
                </a:extLst>
              </a:tr>
            </a:tbl>
          </a:graphicData>
        </a:graphic>
      </p:graphicFrame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E5DABD7-8DFE-4160-9461-11DBAA262321}"/>
              </a:ext>
            </a:extLst>
          </p:cNvPr>
          <p:cNvSpPr txBox="1">
            <a:spLocks/>
          </p:cNvSpPr>
          <p:nvPr/>
        </p:nvSpPr>
        <p:spPr bwMode="auto">
          <a:xfrm>
            <a:off x="257453" y="1231505"/>
            <a:ext cx="9284562" cy="47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/>
              <a:t>Begroting RHDHV in Aanbestedingsleidraad (max. kosten van Lamellen separator)</a:t>
            </a:r>
          </a:p>
          <a:p>
            <a:endParaRPr lang="nl-NL" sz="1800"/>
          </a:p>
          <a:p>
            <a:endParaRPr lang="nl-NL" sz="180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2CA2FD0-4CA8-4A0E-859F-AE343A362084}"/>
              </a:ext>
            </a:extLst>
          </p:cNvPr>
          <p:cNvSpPr txBox="1">
            <a:spLocks/>
          </p:cNvSpPr>
          <p:nvPr/>
        </p:nvSpPr>
        <p:spPr bwMode="auto">
          <a:xfrm>
            <a:off x="114170" y="4822598"/>
            <a:ext cx="5069149" cy="17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Kunnen we dit minimaliseren en projectdoelen halen? (ook duurzaamheid CO</a:t>
            </a:r>
            <a:r>
              <a:rPr lang="nl-NL" sz="1600" baseline="-25000">
                <a:solidFill>
                  <a:srgbClr val="002060"/>
                </a:solidFill>
                <a:latin typeface="Arial"/>
                <a:cs typeface="Arial"/>
              </a:rPr>
              <a:t>2</a:t>
            </a:r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)</a:t>
            </a:r>
            <a:endParaRPr lang="nl-NL">
              <a:solidFill>
                <a:srgbClr val="002060"/>
              </a:solidFill>
              <a:latin typeface="Arial"/>
              <a:cs typeface="Arial"/>
            </a:endParaRPr>
          </a:p>
          <a:p>
            <a:pPr marL="385445" indent="-3854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Is een DAF beter dan een LS?</a:t>
            </a:r>
          </a:p>
          <a:p>
            <a:pPr marL="385445" indent="-385445"/>
            <a:r>
              <a:rPr lang="nl-NL" sz="1600">
                <a:solidFill>
                  <a:srgbClr val="002060"/>
                </a:solidFill>
              </a:rPr>
              <a:t>Hoe minder we testen hoe meer veiligheid we moeten inbouwen. </a:t>
            </a:r>
            <a:endParaRPr lang="nl-NL" sz="1600">
              <a:solidFill>
                <a:srgbClr val="002060"/>
              </a:solidFill>
              <a:cs typeface="Arial" charset="0"/>
            </a:endParaRPr>
          </a:p>
          <a:p>
            <a:pPr marL="836295" lvl="1" indent="-3219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Het zal wel werken maar niet optimaal zijn?</a:t>
            </a:r>
          </a:p>
          <a:p>
            <a:pPr marL="836295" lvl="1" indent="-321945"/>
            <a:endParaRPr lang="nl-NL" sz="1600">
              <a:cs typeface="Arial" charset="0"/>
            </a:endParaRPr>
          </a:p>
          <a:p>
            <a:pPr marL="836295" lvl="1" indent="-321945"/>
            <a:endParaRPr lang="nl-NL" sz="1600">
              <a:cs typeface="Arial" charset="0"/>
            </a:endParaRPr>
          </a:p>
          <a:p>
            <a:pPr marL="385445" indent="-385445"/>
            <a:endParaRPr lang="nl-NL" sz="1600">
              <a:cs typeface="Arial" charset="0"/>
            </a:endParaRPr>
          </a:p>
          <a:p>
            <a:pPr marL="385445" indent="-385445"/>
            <a:endParaRPr lang="nl-NL" sz="1600">
              <a:cs typeface="Arial" charset="0"/>
            </a:endParaRP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5932625F-6DCB-4A21-BC0E-EB642B9B2FA9}"/>
              </a:ext>
            </a:extLst>
          </p:cNvPr>
          <p:cNvSpPr/>
          <p:nvPr/>
        </p:nvSpPr>
        <p:spPr>
          <a:xfrm>
            <a:off x="5536087" y="5367412"/>
            <a:ext cx="1118586" cy="625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F76A650-7706-452D-812F-8140C493B8B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EA4C506-8C91-4279-8FD9-6DFD6A5FE067}"/>
              </a:ext>
            </a:extLst>
          </p:cNvPr>
          <p:cNvSpPr txBox="1">
            <a:spLocks/>
          </p:cNvSpPr>
          <p:nvPr/>
        </p:nvSpPr>
        <p:spPr bwMode="auto">
          <a:xfrm>
            <a:off x="7332112" y="5015991"/>
            <a:ext cx="2414716" cy="13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>
                <a:solidFill>
                  <a:srgbClr val="002060"/>
                </a:solidFill>
                <a:latin typeface="Arial"/>
                <a:cs typeface="Arial"/>
              </a:rPr>
              <a:t>Investeren in een pilot onderzoek</a:t>
            </a:r>
          </a:p>
          <a:p>
            <a:pPr marL="0" indent="0">
              <a:buNone/>
            </a:pPr>
            <a:endParaRPr lang="nl-NL" sz="2400">
              <a:solidFill>
                <a:srgbClr val="002060"/>
              </a:solidFill>
            </a:endParaRPr>
          </a:p>
          <a:p>
            <a:pPr marL="836295" lvl="1" indent="-321945"/>
            <a:endParaRPr lang="nl-NL" sz="1200">
              <a:solidFill>
                <a:srgbClr val="002060"/>
              </a:solidFill>
              <a:cs typeface="Arial" charset="0"/>
            </a:endParaRPr>
          </a:p>
          <a:p>
            <a:pPr marL="385445" indent="-385445"/>
            <a:endParaRPr lang="nl-NL" sz="1200">
              <a:solidFill>
                <a:srgbClr val="002060"/>
              </a:solidFill>
              <a:cs typeface="Arial" charset="0"/>
            </a:endParaRPr>
          </a:p>
          <a:p>
            <a:pPr marL="385445" indent="-385445"/>
            <a:endParaRPr lang="nl-NL" sz="12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E6F03BF-DA56-4820-84BF-30CAE76703F0}"/>
              </a:ext>
            </a:extLst>
          </p:cNvPr>
          <p:cNvSpPr txBox="1">
            <a:spLocks/>
          </p:cNvSpPr>
          <p:nvPr/>
        </p:nvSpPr>
        <p:spPr bwMode="auto">
          <a:xfrm>
            <a:off x="5433371" y="4926922"/>
            <a:ext cx="1118586" cy="44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>
                <a:solidFill>
                  <a:srgbClr val="002060"/>
                </a:solidFill>
              </a:rPr>
              <a:t>Oplossing</a:t>
            </a:r>
            <a:endParaRPr lang="nl-NL" sz="1800">
              <a:solidFill>
                <a:srgbClr val="002060"/>
              </a:solidFill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D2D9C3E-DD78-4B1C-B79E-DAFC25C306BA}"/>
              </a:ext>
            </a:extLst>
          </p:cNvPr>
          <p:cNvSpPr/>
          <p:nvPr/>
        </p:nvSpPr>
        <p:spPr>
          <a:xfrm>
            <a:off x="7007441" y="4662653"/>
            <a:ext cx="2534574" cy="203540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22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FC5320E1-4D00-4BC5-A891-2A984636C19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A17937-66A7-4F60-97AE-B997BE8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0648"/>
            <a:ext cx="8915400" cy="567531"/>
          </a:xfrm>
        </p:spPr>
        <p:txBody>
          <a:bodyPr/>
          <a:lstStyle/>
          <a:p>
            <a:r>
              <a:rPr lang="nl-NL"/>
              <a:t>Ramingen ontwerp keuzes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8F81AC1-FEE1-4ED5-B988-5CE26BAE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6" y="918656"/>
            <a:ext cx="8915400" cy="1238618"/>
          </a:xfrm>
        </p:spPr>
        <p:txBody>
          <a:bodyPr/>
          <a:lstStyle/>
          <a:p>
            <a:r>
              <a:rPr lang="nl-NL" sz="1400" dirty="0"/>
              <a:t>Ruwe inschatting voor initiële motivatie concept keuze en pilot onderzoekplan, (RHDHV calculator, voor 4400 m</a:t>
            </a:r>
            <a:r>
              <a:rPr lang="nl-NL" sz="1400" baseline="30000" dirty="0"/>
              <a:t>3</a:t>
            </a:r>
            <a:r>
              <a:rPr lang="nl-NL" sz="1400" dirty="0"/>
              <a:t>/h) </a:t>
            </a:r>
          </a:p>
          <a:p>
            <a:r>
              <a:rPr lang="nl-NL" sz="1400" dirty="0"/>
              <a:t>Alles moet worden gecheckt na conclusies pilot en kennis Nijhuis</a:t>
            </a:r>
          </a:p>
          <a:p>
            <a:r>
              <a:rPr lang="nl-NL" sz="1400" dirty="0"/>
              <a:t>Let op! Is maar één aspect </a:t>
            </a:r>
            <a:r>
              <a:rPr lang="en-US" sz="1400" dirty="0"/>
              <a:t>in TOM analysis </a:t>
            </a: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7515CB6-8BB7-435C-8C3C-223AB3C6407D}"/>
              </a:ext>
            </a:extLst>
          </p:cNvPr>
          <p:cNvGraphicFramePr>
            <a:graphicFrameLocks noGrp="1"/>
          </p:cNvGraphicFramePr>
          <p:nvPr/>
        </p:nvGraphicFramePr>
        <p:xfrm>
          <a:off x="56456" y="2105176"/>
          <a:ext cx="8057735" cy="4651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605">
                  <a:extLst>
                    <a:ext uri="{9D8B030D-6E8A-4147-A177-3AD203B41FA5}">
                      <a16:colId xmlns:a16="http://schemas.microsoft.com/office/drawing/2014/main" val="1339503956"/>
                    </a:ext>
                  </a:extLst>
                </a:gridCol>
                <a:gridCol w="1907991">
                  <a:extLst>
                    <a:ext uri="{9D8B030D-6E8A-4147-A177-3AD203B41FA5}">
                      <a16:colId xmlns:a16="http://schemas.microsoft.com/office/drawing/2014/main" val="481008122"/>
                    </a:ext>
                  </a:extLst>
                </a:gridCol>
                <a:gridCol w="1606859">
                  <a:extLst>
                    <a:ext uri="{9D8B030D-6E8A-4147-A177-3AD203B41FA5}">
                      <a16:colId xmlns:a16="http://schemas.microsoft.com/office/drawing/2014/main" val="1571022493"/>
                    </a:ext>
                  </a:extLst>
                </a:gridCol>
                <a:gridCol w="2592280">
                  <a:extLst>
                    <a:ext uri="{9D8B030D-6E8A-4147-A177-3AD203B41FA5}">
                      <a16:colId xmlns:a16="http://schemas.microsoft.com/office/drawing/2014/main" val="1409187827"/>
                    </a:ext>
                  </a:extLst>
                </a:gridCol>
              </a:tblGrid>
              <a:tr h="400101">
                <a:tc>
                  <a:txBody>
                    <a:bodyPr/>
                    <a:lstStyle/>
                    <a:p>
                      <a:r>
                        <a:rPr lang="nl-NL" sz="1600"/>
                        <a:t>Onderdeel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OPEX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088322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MZ zeefwijdte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– 35 µm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4,6 - 8,7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Vergelijkbaar verhouding als CAPEX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Mosselen verwijdering moet ook worden meegenomen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12580"/>
                  </a:ext>
                </a:extLst>
              </a:tr>
              <a:tr h="646317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Flocculatie verblijfstijd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20 - 30 min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DAF 10 - 20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300 k€/min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LS 5,9 - 8,8 </a:t>
                      </a:r>
                      <a:r>
                        <a:rPr lang="nl-NL" sz="1400"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r>
                        <a:rPr lang="nl-NL" sz="1400"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latin typeface="+mj-lt"/>
                        </a:rPr>
                        <a:t>DAF 2,9 - 5,9 </a:t>
                      </a:r>
                      <a:r>
                        <a:rPr lang="nl-NL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≈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7217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Floc-agent, WISPRO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Wel of niet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700 k€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60 k€/jaar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71874"/>
                  </a:ext>
                </a:extLst>
              </a:tr>
              <a:tr h="646317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oppervlakte belasting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0,6 - 0,9 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1.3 M€/(m/h)</a:t>
                      </a:r>
                    </a:p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10,4 -14.4 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≈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25464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Separatie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of DAF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LS 10,4 - 14.4 M€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DAF 4,3 - 5,9 M€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Hoger voor DAF (energie = CO2)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63658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ZF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Opwaarts (16-19 m/h)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Neerwaarts (7-9 m/h)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latin typeface="+mj-lt"/>
                        </a:rPr>
                        <a:t>Op. 5,1 - 5,7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 dirty="0">
                        <a:latin typeface="+mj-lt"/>
                      </a:endParaRPr>
                    </a:p>
                    <a:p>
                      <a:r>
                        <a:rPr lang="nl-NL" sz="1400" dirty="0">
                          <a:latin typeface="+mj-lt"/>
                        </a:rPr>
                        <a:t>Neer. 8,3 - 9,7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Neerwaarts 30-50%  hogere (met afschrijving)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1689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ZF korrelgrote (opwaarts)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Gem. - Grof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7-15 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c.a. 700 k€/(m/h)</a:t>
                      </a:r>
                      <a:endParaRPr lang="nl-NL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l-GR" sz="1400">
                          <a:latin typeface="+mj-lt"/>
                        </a:rPr>
                        <a:t>Δ</a:t>
                      </a:r>
                      <a:r>
                        <a:rPr lang="nl-NL" sz="1400">
                          <a:latin typeface="+mj-lt"/>
                        </a:rPr>
                        <a:t> 4,9 </a:t>
                      </a:r>
                      <a:r>
                        <a:rPr lang="nl-NL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latin typeface="+mj-lt"/>
                        </a:rPr>
                        <a:t>Hoger voor kleinere fractie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9150"/>
                  </a:ext>
                </a:extLst>
              </a:tr>
            </a:tbl>
          </a:graphicData>
        </a:graphic>
      </p:graphicFrame>
      <p:sp>
        <p:nvSpPr>
          <p:cNvPr id="3" name="Rechteraccolade 2">
            <a:extLst>
              <a:ext uri="{FF2B5EF4-FFF2-40B4-BE49-F238E27FC236}">
                <a16:creationId xmlns:a16="http://schemas.microsoft.com/office/drawing/2014/main" id="{FDBCEC2B-FBF4-4783-BA31-5E5E61CCF2FA}"/>
              </a:ext>
            </a:extLst>
          </p:cNvPr>
          <p:cNvSpPr/>
          <p:nvPr/>
        </p:nvSpPr>
        <p:spPr>
          <a:xfrm>
            <a:off x="8215373" y="2504161"/>
            <a:ext cx="594804" cy="41192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inhoud 7">
            <a:extLst>
              <a:ext uri="{FF2B5EF4-FFF2-40B4-BE49-F238E27FC236}">
                <a16:creationId xmlns:a16="http://schemas.microsoft.com/office/drawing/2014/main" id="{9801A17C-D264-47B4-9FB2-24C542D8225B}"/>
              </a:ext>
            </a:extLst>
          </p:cNvPr>
          <p:cNvSpPr txBox="1">
            <a:spLocks/>
          </p:cNvSpPr>
          <p:nvPr/>
        </p:nvSpPr>
        <p:spPr bwMode="auto">
          <a:xfrm>
            <a:off x="8810177" y="2458201"/>
            <a:ext cx="811262" cy="400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800"/>
              <a:t>Er zit ook verbanden tussen, systeem analysis nodig = piloot</a:t>
            </a:r>
          </a:p>
        </p:txBody>
      </p:sp>
    </p:spTree>
    <p:extLst>
      <p:ext uri="{BB962C8B-B14F-4D97-AF65-F5344CB8AC3E}">
        <p14:creationId xmlns:p14="http://schemas.microsoft.com/office/powerpoint/2010/main" val="270382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96" y="172716"/>
            <a:ext cx="8915400" cy="711547"/>
          </a:xfrm>
        </p:spPr>
        <p:txBody>
          <a:bodyPr/>
          <a:lstStyle/>
          <a:p>
            <a:r>
              <a:rPr lang="nl-NL"/>
              <a:t>Concept keuze en pilot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D8377E6-80F3-4315-9FBE-BBD6D5740E13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06948B-720A-433A-9FA6-2916EAA3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 t="1137"/>
          <a:stretch/>
        </p:blipFill>
        <p:spPr>
          <a:xfrm>
            <a:off x="2739997" y="813241"/>
            <a:ext cx="4640333" cy="58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1CBC-3F1A-4FFE-B311-39A1E268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79F60-2F94-4CA2-B948-A544AFF0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pPr lvl="5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A9E9F5-44F5-4BA0-AE3D-2C3D38A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495" y="831355"/>
            <a:ext cx="5222471" cy="3916853"/>
          </a:xfrm>
          <a:prstGeom prst="rect">
            <a:avLst/>
          </a:prstGeom>
        </p:spPr>
      </p:pic>
      <p:pic>
        <p:nvPicPr>
          <p:cNvPr id="6" name="Tijdelijke aanduiding voor inhoud 6" descr="Afbeelding met binnen, vies, rommelig&#10;&#10;Automatisch gegenereerde beschrijving">
            <a:extLst>
              <a:ext uri="{FF2B5EF4-FFF2-40B4-BE49-F238E27FC236}">
                <a16:creationId xmlns:a16="http://schemas.microsoft.com/office/drawing/2014/main" id="{B032163B-9CCB-45AA-AB98-7A54ED34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8181" y="646751"/>
            <a:ext cx="5151966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Hoe </a:t>
            </a:r>
            <a:r>
              <a:rPr lang="en-US" err="1">
                <a:latin typeface="Arial"/>
                <a:cs typeface="Arial"/>
              </a:rPr>
              <a:t>gaan</a:t>
            </a:r>
            <a:r>
              <a:rPr lang="en-US">
                <a:latin typeface="Arial"/>
                <a:cs typeface="Arial"/>
              </a:rPr>
              <a:t> we de pilot </a:t>
            </a:r>
            <a:r>
              <a:rPr lang="en-US" err="1">
                <a:latin typeface="Arial"/>
                <a:cs typeface="Arial"/>
              </a:rPr>
              <a:t>bedrijven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D2F0-77FA-4BEC-A49A-A5855550F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Gedetailleerd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pilotschema</a:t>
            </a:r>
            <a:r>
              <a:rPr lang="en-US">
                <a:latin typeface="Arial"/>
                <a:cs typeface="Arial"/>
              </a:rPr>
              <a:t>, 5 </a:t>
            </a:r>
            <a:r>
              <a:rPr lang="en-US" err="1">
                <a:latin typeface="Arial"/>
                <a:cs typeface="Arial"/>
              </a:rPr>
              <a:t>weekse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cyclus</a:t>
            </a:r>
            <a:r>
              <a:rPr lang="en-US">
                <a:latin typeface="Arial"/>
                <a:cs typeface="Arial"/>
              </a:rPr>
              <a:t> met </a:t>
            </a:r>
            <a:r>
              <a:rPr lang="en-US" err="1">
                <a:latin typeface="Arial"/>
                <a:cs typeface="Arial"/>
              </a:rPr>
              <a:t>dagelijks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veranderende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instellingen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afgestemd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tussen</a:t>
            </a:r>
            <a:r>
              <a:rPr lang="en-US">
                <a:latin typeface="Arial"/>
                <a:cs typeface="Arial"/>
              </a:rPr>
              <a:t> PWN(T) 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Nijhuis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Bedrijfsvoering</a:t>
            </a:r>
            <a:r>
              <a:rPr lang="en-US">
                <a:latin typeface="Arial"/>
                <a:cs typeface="Arial"/>
              </a:rPr>
              <a:t> in de </a:t>
            </a:r>
            <a:r>
              <a:rPr lang="en-US" err="1">
                <a:latin typeface="Arial"/>
                <a:cs typeface="Arial"/>
              </a:rPr>
              <a:t>proevenloods</a:t>
            </a:r>
            <a:r>
              <a:rPr lang="en-US">
                <a:latin typeface="Arial"/>
                <a:cs typeface="Arial"/>
              </a:rPr>
              <a:t> in Andijk door </a:t>
            </a:r>
            <a:r>
              <a:rPr lang="en-US" err="1">
                <a:latin typeface="Arial"/>
                <a:cs typeface="Arial"/>
              </a:rPr>
              <a:t>pilotoperator</a:t>
            </a:r>
            <a:r>
              <a:rPr lang="en-US">
                <a:latin typeface="Arial"/>
                <a:cs typeface="Arial"/>
              </a:rPr>
              <a:t> PWNT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Pilotengineer</a:t>
            </a:r>
            <a:r>
              <a:rPr lang="en-US">
                <a:latin typeface="Arial"/>
                <a:cs typeface="Arial"/>
              </a:rPr>
              <a:t> (PWNT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Nijhuis) om </a:t>
            </a:r>
            <a:r>
              <a:rPr lang="en-US" err="1">
                <a:latin typeface="Arial"/>
                <a:cs typeface="Arial"/>
              </a:rPr>
              <a:t>proevenprogramma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dataverzameling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coordineren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Kernteam</a:t>
            </a:r>
            <a:r>
              <a:rPr lang="en-US">
                <a:latin typeface="Arial"/>
                <a:cs typeface="Arial"/>
              </a:rPr>
              <a:t> om </a:t>
            </a:r>
            <a:r>
              <a:rPr lang="en-US" err="1">
                <a:latin typeface="Arial"/>
                <a:cs typeface="Arial"/>
              </a:rPr>
              <a:t>voortgang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bespreken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Medio Q3 </a:t>
            </a:r>
            <a:r>
              <a:rPr lang="en-US" err="1">
                <a:latin typeface="Arial"/>
                <a:cs typeface="Arial"/>
              </a:rPr>
              <a:t>tussenrapport</a:t>
            </a:r>
            <a:r>
              <a:rPr lang="en-US">
                <a:latin typeface="Arial"/>
                <a:cs typeface="Arial"/>
              </a:rPr>
              <a:t> om </a:t>
            </a:r>
            <a:r>
              <a:rPr lang="en-US" err="1">
                <a:latin typeface="Arial"/>
                <a:cs typeface="Arial"/>
              </a:rPr>
              <a:t>voorzichtig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voor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sorteren</a:t>
            </a:r>
            <a:r>
              <a:rPr lang="en-US">
                <a:latin typeface="Arial"/>
                <a:cs typeface="Arial"/>
              </a:rPr>
              <a:t> op concept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Veel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automatische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bedrijfsvoering</a:t>
            </a:r>
            <a:r>
              <a:rPr lang="en-US">
                <a:latin typeface="Arial"/>
                <a:cs typeface="Arial"/>
              </a:rPr>
              <a:t> (</a:t>
            </a:r>
            <a:r>
              <a:rPr lang="en-US" err="1">
                <a:latin typeface="Arial"/>
                <a:cs typeface="Arial"/>
              </a:rPr>
              <a:t>muv</a:t>
            </a:r>
            <a:r>
              <a:rPr lang="en-US">
                <a:latin typeface="Arial"/>
                <a:cs typeface="Arial"/>
              </a:rPr>
              <a:t> steeds </a:t>
            </a:r>
            <a:r>
              <a:rPr lang="en-US" err="1">
                <a:latin typeface="Arial"/>
                <a:cs typeface="Arial"/>
              </a:rPr>
              <a:t>nieuwe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instellingen</a:t>
            </a:r>
            <a:r>
              <a:rPr lang="en-US">
                <a:latin typeface="Arial"/>
                <a:cs typeface="Arial"/>
              </a:rPr>
              <a:t>)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dataverzameling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datalake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processoftware</a:t>
            </a:r>
            <a:r>
              <a:rPr lang="en-US">
                <a:latin typeface="Arial"/>
                <a:cs typeface="Arial"/>
              </a:rPr>
              <a:t> van GMB Nijhuis (</a:t>
            </a:r>
            <a:r>
              <a:rPr lang="en-US" err="1">
                <a:latin typeface="Arial"/>
                <a:cs typeface="Arial"/>
              </a:rPr>
              <a:t>relatie</a:t>
            </a:r>
            <a:r>
              <a:rPr lang="en-US">
                <a:latin typeface="Arial"/>
                <a:cs typeface="Arial"/>
              </a:rPr>
              <a:t> met Digitale </a:t>
            </a:r>
            <a:r>
              <a:rPr lang="en-US" err="1">
                <a:latin typeface="Arial"/>
                <a:cs typeface="Arial"/>
              </a:rPr>
              <a:t>Transformatie</a:t>
            </a:r>
            <a:r>
              <a:rPr lang="en-US">
                <a:latin typeface="Arial"/>
                <a:cs typeface="Arial"/>
              </a:rPr>
              <a:t> PWN)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Eind Q4 </a:t>
            </a:r>
            <a:r>
              <a:rPr lang="en-US" err="1">
                <a:latin typeface="Arial"/>
                <a:cs typeface="Arial"/>
              </a:rPr>
              <a:t>raportage</a:t>
            </a:r>
            <a:r>
              <a:rPr lang="en-US">
                <a:latin typeface="Arial"/>
                <a:cs typeface="Arial"/>
              </a:rPr>
              <a:t> pilot WPJ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afweging</a:t>
            </a:r>
            <a:r>
              <a:rPr lang="en-US">
                <a:latin typeface="Arial"/>
                <a:cs typeface="Arial"/>
              </a:rPr>
              <a:t> PWN tot </a:t>
            </a:r>
            <a:r>
              <a:rPr lang="en-US" err="1">
                <a:latin typeface="Arial"/>
                <a:cs typeface="Arial"/>
              </a:rPr>
              <a:t>voortzetting</a:t>
            </a:r>
            <a:r>
              <a:rPr lang="en-US">
                <a:latin typeface="Arial"/>
                <a:cs typeface="Arial"/>
              </a:rPr>
              <a:t> pilot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7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25" y="246494"/>
            <a:ext cx="8915400" cy="588006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Pilot onderzoeksplan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43C39A6-5390-44F0-B4B5-BD125A5771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C0CFEBF-13A4-42BC-B0A9-45DB55C9B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462881"/>
              </p:ext>
            </p:extLst>
          </p:nvPr>
        </p:nvGraphicFramePr>
        <p:xfrm>
          <a:off x="142412" y="903560"/>
          <a:ext cx="9516493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128">
                  <a:extLst>
                    <a:ext uri="{9D8B030D-6E8A-4147-A177-3AD203B41FA5}">
                      <a16:colId xmlns:a16="http://schemas.microsoft.com/office/drawing/2014/main" val="3288904587"/>
                    </a:ext>
                  </a:extLst>
                </a:gridCol>
                <a:gridCol w="5901365">
                  <a:extLst>
                    <a:ext uri="{9D8B030D-6E8A-4147-A177-3AD203B41FA5}">
                      <a16:colId xmlns:a16="http://schemas.microsoft.com/office/drawing/2014/main" val="54659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/>
                        <a:t>Uitdaging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Oplossing / Strategie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3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Heel veel variabelen, wat gaan we onderzoeken?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Samen met Nijhuis hebben we primair variabelen geïdentificeerd dat een significant invloed zal hebben op de TOM analyse en waar er onvoldoende kennis is om ontwerp te definiëren = primair variabelen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Seizoensinvloeden meenemen voor alle variabelen, en onderlinge invloed van variabelen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Herhalende pilot cyclus van 5 weken, waarin alle primair variabelen worden onderzocht, en hun onderlinge invloed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Extreem koud periode kan bepalend zijn (&lt;3 </a:t>
                      </a:r>
                      <a:r>
                        <a:rPr lang="nl-NL" sz="180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degC</a:t>
                      </a:r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Strategie vastgelegd voor extreem koud weer, buiten herhalende pilot cyclus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Optimaal operatie vastsleggen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Tussen testen in pilot cyclus continu verbetering van operatie besproken wekelijks met pilot kernteam </a:t>
                      </a:r>
                    </a:p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Ondersteuning door 2 wekelijks bekerglas proven</a:t>
                      </a:r>
                    </a:p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5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Tijdsdruk om definitie fase te beginnen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Tussen rapportage in Q2 maken met voorlopige conclusies van winter. Q3 en Q4 voor verificatie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Achtergrond project uitbreiding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nl-NL" sz="1800" dirty="0">
                <a:latin typeface="Arial"/>
                <a:cs typeface="Arial"/>
              </a:rPr>
              <a:t>Extra capaciteit nodig ( MLTHP 2019)</a:t>
            </a:r>
            <a:endParaRPr lang="en-US" dirty="0">
              <a:latin typeface="Arial"/>
              <a:cs typeface="Arial"/>
            </a:endParaRP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Extra capaciteit </a:t>
            </a:r>
            <a:r>
              <a:rPr lang="nl-NL" sz="1600" dirty="0" err="1">
                <a:latin typeface="Arial"/>
                <a:cs typeface="Arial"/>
              </a:rPr>
              <a:t>tbv</a:t>
            </a:r>
            <a:r>
              <a:rPr lang="nl-NL" sz="1600" dirty="0">
                <a:latin typeface="Arial"/>
                <a:cs typeface="Arial"/>
              </a:rPr>
              <a:t> uitbreiding Heemskerk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Vergroten redundantie WRK systeem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Huidige WPJ levert minder dan de ontwerpcapaciteit en dat gaat nu knellen</a:t>
            </a: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Sinds eind 2020 is er een interne projectgroep om uitbreiding WPJ voor te bereiden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Technologisch (Bedrijfsvoering, PT, BPD, PWNT)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Inkoop (Bas Stoop)</a:t>
            </a:r>
            <a:endParaRPr lang="nl-NL" sz="1600" dirty="0">
              <a:cs typeface="Arial"/>
            </a:endParaRP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Projectmanagement en aanbesteding (Marcel Wink)</a:t>
            </a:r>
            <a:endParaRPr lang="nl-NL" sz="1600" dirty="0">
              <a:cs typeface="Arial"/>
            </a:endParaRP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Sinds zomer 2021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Pilot en </a:t>
            </a:r>
            <a:r>
              <a:rPr lang="nl-NL" sz="1600" dirty="0" err="1">
                <a:latin typeface="Arial"/>
                <a:cs typeface="Arial"/>
              </a:rPr>
              <a:t>technology</a:t>
            </a:r>
            <a:r>
              <a:rPr lang="nl-NL" sz="1600" dirty="0">
                <a:latin typeface="Arial"/>
                <a:cs typeface="Arial"/>
              </a:rPr>
              <a:t> provider en aannemer geselecteerd: Nijhuis GMB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Onderdeel van het project is technologisch meest aantrekkelijke processchema vast te stellen en de ontwerpgrondslagen bepalen</a:t>
            </a: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Maar waarom pilot en niet letterlijk WPJ technologie uitbreiden?</a:t>
            </a: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3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25" y="246494"/>
            <a:ext cx="8915400" cy="588006"/>
          </a:xfrm>
        </p:spPr>
        <p:txBody>
          <a:bodyPr/>
          <a:lstStyle/>
          <a:p>
            <a:r>
              <a:rPr lang="nl-NL" b="1" kern="1200">
                <a:latin typeface="Arial" charset="0"/>
                <a:ea typeface="+mj-ea"/>
                <a:cs typeface="+mj-cs"/>
              </a:rPr>
              <a:t>Activiteiten en projectplanning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43C39A6-5390-44F0-B4B5-BD125A5771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C0CFEBF-13A4-42BC-B0A9-45DB55C9B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52885"/>
              </p:ext>
            </p:extLst>
          </p:nvPr>
        </p:nvGraphicFramePr>
        <p:xfrm>
          <a:off x="142781" y="1093301"/>
          <a:ext cx="9516494" cy="496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786">
                  <a:extLst>
                    <a:ext uri="{9D8B030D-6E8A-4147-A177-3AD203B41FA5}">
                      <a16:colId xmlns:a16="http://schemas.microsoft.com/office/drawing/2014/main" val="3288904587"/>
                    </a:ext>
                  </a:extLst>
                </a:gridCol>
                <a:gridCol w="1855433">
                  <a:extLst>
                    <a:ext uri="{9D8B030D-6E8A-4147-A177-3AD203B41FA5}">
                      <a16:colId xmlns:a16="http://schemas.microsoft.com/office/drawing/2014/main" val="546594309"/>
                    </a:ext>
                  </a:extLst>
                </a:gridCol>
                <a:gridCol w="2157275">
                  <a:extLst>
                    <a:ext uri="{9D8B030D-6E8A-4147-A177-3AD203B41FA5}">
                      <a16:colId xmlns:a16="http://schemas.microsoft.com/office/drawing/2014/main" val="2850282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Wat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Wanneer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Wie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5933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 pilot plan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Q4 2021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327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pilot onderzoek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Week 1, 2022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162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Uitvoering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Tot eind 2022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388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Tussentijdse pilot resultaten rapportage, </a:t>
                      </a:r>
                    </a:p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 voorlopig aanbevolen ontwerp parameters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11135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Begroting en door berekenen van voorlopige keuzes uit tussentijdse rapport (CAPEX, OPEX, TCO, CO2 eq., enz.) en uitvoeren van TOM*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Q3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Project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3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Voorlopige keuze van zuiveringstrein*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Project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Definitief pilot rapport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81256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Definitief begroting en door berekenen van opties (CAPEX, OPEX, TCO, CO2 eq., enz.) en uitvoeren van TOM*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Breed project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Definitieve keuze van zuiveringstrein*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Kern project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0815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C9288F-A16B-46FF-B9C1-BA133C8B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25" y="6109789"/>
            <a:ext cx="8915400" cy="559571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nl-N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*</a:t>
            </a:r>
            <a:r>
              <a:rPr lang="nl-N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Onderdeel van definitiefase</a:t>
            </a:r>
            <a:endParaRPr lang="nl-NL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5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0E257-A8BB-4ED2-805D-3B777C1C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5" y="264250"/>
            <a:ext cx="8915400" cy="525863"/>
          </a:xfrm>
        </p:spPr>
        <p:txBody>
          <a:bodyPr/>
          <a:lstStyle/>
          <a:p>
            <a:r>
              <a:rPr lang="nl-NL"/>
              <a:t>Projectorganisatie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D3B7E6B1-5189-4F29-9962-D165F5C06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5021"/>
              </p:ext>
            </p:extLst>
          </p:nvPr>
        </p:nvGraphicFramePr>
        <p:xfrm>
          <a:off x="106532" y="872793"/>
          <a:ext cx="9667783" cy="5763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829">
                  <a:extLst>
                    <a:ext uri="{9D8B030D-6E8A-4147-A177-3AD203B41FA5}">
                      <a16:colId xmlns:a16="http://schemas.microsoft.com/office/drawing/2014/main" val="988105465"/>
                    </a:ext>
                  </a:extLst>
                </a:gridCol>
                <a:gridCol w="2562122">
                  <a:extLst>
                    <a:ext uri="{9D8B030D-6E8A-4147-A177-3AD203B41FA5}">
                      <a16:colId xmlns:a16="http://schemas.microsoft.com/office/drawing/2014/main" val="393516802"/>
                    </a:ext>
                  </a:extLst>
                </a:gridCol>
                <a:gridCol w="5672832">
                  <a:extLst>
                    <a:ext uri="{9D8B030D-6E8A-4147-A177-3AD203B41FA5}">
                      <a16:colId xmlns:a16="http://schemas.microsoft.com/office/drawing/2014/main" val="1661514081"/>
                    </a:ext>
                  </a:extLst>
                </a:gridCol>
              </a:tblGrid>
              <a:tr h="7684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Taak/Groep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Naam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Kernverantwoordelijkheden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590387951"/>
                  </a:ext>
                </a:extLst>
              </a:tr>
              <a:tr h="29867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operator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“Nog in te vullen”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Dagelijks operatie van pilot en monstername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4188201345"/>
                  </a:ext>
                </a:extLst>
              </a:tr>
              <a:tr h="57672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engineer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“Nog in te vullen” (PWNT en 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Wekelijks data aggregatie/validatie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Samenstellen en presenteren van week en maand rapporten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Checken dat pilot plan wordt gevolgd en loggen van afwijkingen</a:t>
                      </a: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2922203321"/>
                  </a:ext>
                </a:extLst>
              </a:tr>
              <a:tr h="16015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Extern water analyse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HWL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Ophalen monsters en analyse,  online meter onderhoud/kalibratie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3936598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Lab. onderzoeker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“Nog in te vullen”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Rapporteren van bekerglasproeven (elk 2 weken en eindrapport)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375591244"/>
                  </a:ext>
                </a:extLst>
              </a:tr>
              <a:tr h="49341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kernteam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J. Plooij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J. Gude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H. Teeuw (NI)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Operator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Pilot engineer (PWNT/NI) 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Bespreken van week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Analyseren van resultaten betreft van project doel 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Besluiten maken over aanpassingen van instellingen (optimalisatie)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Besluiten maken van aanpassingen van pilot plan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Samenstelling van maand en kwartaalrapportage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248353789"/>
                  </a:ext>
                </a:extLst>
              </a:tr>
              <a:tr h="7433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breed team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Kern team +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M. Wink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M. Visser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Proces technoloog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B. Martijn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</a:rPr>
                        <a:t>E. Prest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</a:rPr>
                        <a:t>M. Welling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A. Kluit (NI)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J v. Bastelaar (NI)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Bespreken van maand, kwartaal, tussen en eind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Samenstelling van kwartaal, tussen en eind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Analyseren van resultaten betreft van project doel 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Bewaking project doel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534637167"/>
                  </a:ext>
                </a:extLst>
              </a:tr>
              <a:tr h="16015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Breed projectteam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Zie PMP (inclusief GMB)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Resultaten van pilot spiegelen aan overal project doel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27098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96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ABF8-AB4D-4C6E-94C5-A76B373A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3" y="273128"/>
            <a:ext cx="8915400" cy="756682"/>
          </a:xfrm>
        </p:spPr>
        <p:txBody>
          <a:bodyPr/>
          <a:lstStyle/>
          <a:p>
            <a:r>
              <a:rPr lang="nl-NL"/>
              <a:t>Pilotbudget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E4DC6A5-6AD0-4E5F-98B7-372969AB7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04204"/>
              </p:ext>
            </p:extLst>
          </p:nvPr>
        </p:nvGraphicFramePr>
        <p:xfrm>
          <a:off x="194753" y="2485469"/>
          <a:ext cx="951649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779">
                  <a:extLst>
                    <a:ext uri="{9D8B030D-6E8A-4147-A177-3AD203B41FA5}">
                      <a16:colId xmlns:a16="http://schemas.microsoft.com/office/drawing/2014/main" val="1311956153"/>
                    </a:ext>
                  </a:extLst>
                </a:gridCol>
                <a:gridCol w="5032714">
                  <a:extLst>
                    <a:ext uri="{9D8B030D-6E8A-4147-A177-3AD203B41FA5}">
                      <a16:colId xmlns:a16="http://schemas.microsoft.com/office/drawing/2014/main" val="3884116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effectLst/>
                        </a:rPr>
                        <a:t>Onderdeel</a:t>
                      </a:r>
                      <a:endParaRPr lang="nl-NL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effectLst/>
                        </a:rPr>
                        <a:t>Begroting</a:t>
                      </a:r>
                      <a:endParaRPr lang="nl-NL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06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Totaal uren pilot onderzoek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 dirty="0">
                          <a:solidFill>
                            <a:srgbClr val="002060"/>
                          </a:solidFill>
                          <a:effectLst/>
                        </a:rPr>
                        <a:t>537 k€</a:t>
                      </a:r>
                      <a:endParaRPr lang="nl-NL" sz="20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51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Uren lab. onderzoek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33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168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Monstername PWNT lab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7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1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Monstername en analyse kosten (HWL)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158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10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Chemicaliën gebruik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35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87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Totaal: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 dirty="0">
                          <a:solidFill>
                            <a:srgbClr val="002060"/>
                          </a:solidFill>
                          <a:effectLst/>
                        </a:rPr>
                        <a:t>770 k€</a:t>
                      </a:r>
                      <a:endParaRPr lang="nl-NL" sz="20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14911"/>
                  </a:ext>
                </a:extLst>
              </a:tr>
            </a:tbl>
          </a:graphicData>
        </a:graphic>
      </p:graphicFrame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21432AB-EA87-492A-A9AF-9BBE41AE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6" y="1384251"/>
            <a:ext cx="8915400" cy="657614"/>
          </a:xfrm>
        </p:spPr>
        <p:txBody>
          <a:bodyPr/>
          <a:lstStyle/>
          <a:p>
            <a:r>
              <a:rPr lang="nl-NL"/>
              <a:t>Exclusief huur en levering piloot</a:t>
            </a:r>
          </a:p>
        </p:txBody>
      </p:sp>
    </p:spTree>
    <p:extLst>
      <p:ext uri="{BB962C8B-B14F-4D97-AF65-F5344CB8AC3E}">
        <p14:creationId xmlns:p14="http://schemas.microsoft.com/office/powerpoint/2010/main" val="4008092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07440"/>
            <a:ext cx="8915400" cy="711547"/>
          </a:xfrm>
        </p:spPr>
        <p:txBody>
          <a:bodyPr/>
          <a:lstStyle/>
          <a:p>
            <a:r>
              <a:rPr lang="en-US"/>
              <a:t>Pilot deliverables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2FAD11-F4DE-4493-99A7-AA3D698C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25033"/>
            <a:ext cx="8915400" cy="511256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Het </a:t>
            </a:r>
            <a:r>
              <a:rPr lang="en-US" err="1"/>
              <a:t>verkrijgen</a:t>
            </a:r>
            <a:r>
              <a:rPr lang="en-US"/>
              <a:t> van </a:t>
            </a:r>
            <a:r>
              <a:rPr lang="en-US" err="1"/>
              <a:t>betrouwbare</a:t>
            </a:r>
            <a:r>
              <a:rPr lang="en-US"/>
              <a:t> </a:t>
            </a:r>
            <a:r>
              <a:rPr lang="en-US" err="1"/>
              <a:t>resulaten</a:t>
            </a:r>
            <a:r>
              <a:rPr lang="en-US"/>
              <a:t> om: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 </a:t>
            </a:r>
            <a:r>
              <a:rPr lang="en-US" err="1"/>
              <a:t>geselecteerde</a:t>
            </a:r>
            <a:r>
              <a:rPr lang="en-US"/>
              <a:t> </a:t>
            </a:r>
            <a:r>
              <a:rPr lang="en-US" err="1"/>
              <a:t>technologieen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vergelijken</a:t>
            </a:r>
            <a:r>
              <a:rPr lang="en-US"/>
              <a:t> (DAF en LS) </a:t>
            </a:r>
            <a:r>
              <a:rPr lang="en-US" err="1"/>
              <a:t>gebaseerd</a:t>
            </a:r>
            <a:r>
              <a:rPr lang="en-US"/>
              <a:t> op:</a:t>
            </a:r>
          </a:p>
          <a:p>
            <a:pPr lvl="1"/>
            <a:r>
              <a:rPr lang="en-US" err="1"/>
              <a:t>Waterkwaliteit</a:t>
            </a:r>
            <a:r>
              <a:rPr lang="en-US"/>
              <a:t>;</a:t>
            </a:r>
          </a:p>
          <a:p>
            <a:pPr lvl="1"/>
            <a:r>
              <a:rPr lang="en-US"/>
              <a:t>CAPEX (</a:t>
            </a:r>
            <a:r>
              <a:rPr lang="en-US" err="1"/>
              <a:t>investeringskosten</a:t>
            </a:r>
            <a:r>
              <a:rPr lang="en-US"/>
              <a:t>);</a:t>
            </a:r>
          </a:p>
          <a:p>
            <a:pPr lvl="1"/>
            <a:r>
              <a:rPr lang="en-US"/>
              <a:t>OPEX (</a:t>
            </a:r>
            <a:r>
              <a:rPr lang="en-US" err="1"/>
              <a:t>operationele</a:t>
            </a:r>
            <a:r>
              <a:rPr lang="en-US"/>
              <a:t> </a:t>
            </a:r>
            <a:r>
              <a:rPr lang="en-US" err="1"/>
              <a:t>kosten</a:t>
            </a:r>
            <a:r>
              <a:rPr lang="en-US"/>
              <a:t>);</a:t>
            </a:r>
          </a:p>
          <a:p>
            <a:pPr lvl="1"/>
            <a:r>
              <a:rPr lang="en-US" err="1"/>
              <a:t>Duurzaamheid</a:t>
            </a:r>
            <a:endParaRPr lang="en-US"/>
          </a:p>
          <a:p>
            <a:pPr lvl="1"/>
            <a:r>
              <a:rPr lang="en-US" err="1"/>
              <a:t>Robuustheid</a:t>
            </a:r>
            <a:r>
              <a:rPr lang="en-US"/>
              <a:t> </a:t>
            </a:r>
            <a:r>
              <a:rPr lang="en-US" err="1"/>
              <a:t>proces</a:t>
            </a:r>
            <a:r>
              <a:rPr lang="en-US"/>
              <a:t>;</a:t>
            </a:r>
          </a:p>
          <a:p>
            <a:pPr lvl="1"/>
            <a:r>
              <a:rPr lang="en-US" err="1"/>
              <a:t>Onderhoud</a:t>
            </a:r>
            <a:r>
              <a:rPr lang="en-US"/>
              <a:t>;</a:t>
            </a:r>
          </a:p>
          <a:p>
            <a:pPr lvl="1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Definieren</a:t>
            </a:r>
            <a:r>
              <a:rPr lang="en-US"/>
              <a:t> van </a:t>
            </a:r>
            <a:r>
              <a:rPr lang="en-US" err="1"/>
              <a:t>ontwerpuitgangspunten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beste</a:t>
            </a:r>
            <a:r>
              <a:rPr lang="en-US"/>
              <a:t> </a:t>
            </a:r>
            <a:r>
              <a:rPr lang="en-US" err="1"/>
              <a:t>passende</a:t>
            </a:r>
            <a:r>
              <a:rPr lang="en-US"/>
              <a:t> </a:t>
            </a:r>
            <a:r>
              <a:rPr lang="en-US" err="1"/>
              <a:t>technologie</a:t>
            </a:r>
            <a:r>
              <a:rPr lang="en-US"/>
              <a:t>:</a:t>
            </a:r>
          </a:p>
          <a:p>
            <a:pPr marL="908050" lvl="1" indent="-457200"/>
            <a:r>
              <a:rPr lang="en-US" err="1"/>
              <a:t>Uitgangspunten</a:t>
            </a:r>
            <a:r>
              <a:rPr lang="en-US"/>
              <a:t> </a:t>
            </a:r>
            <a:r>
              <a:rPr lang="en-US" err="1"/>
              <a:t>geschikt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betrouwbaar</a:t>
            </a:r>
            <a:r>
              <a:rPr lang="en-US"/>
              <a:t> </a:t>
            </a:r>
            <a:r>
              <a:rPr lang="en-US" err="1"/>
              <a:t>opschalen</a:t>
            </a:r>
            <a:r>
              <a:rPr lang="en-US"/>
              <a:t>;</a:t>
            </a:r>
          </a:p>
          <a:p>
            <a:pPr marL="908050" lvl="1" indent="-457200"/>
            <a:r>
              <a:rPr lang="en-US" err="1"/>
              <a:t>Testen</a:t>
            </a:r>
            <a:r>
              <a:rPr lang="en-US"/>
              <a:t> en </a:t>
            </a:r>
            <a:r>
              <a:rPr lang="en-US" err="1"/>
              <a:t>valideren</a:t>
            </a:r>
            <a:r>
              <a:rPr lang="en-US"/>
              <a:t> equipment</a:t>
            </a:r>
          </a:p>
          <a:p>
            <a:pPr marL="908050" lvl="1" indent="-457200"/>
            <a:endParaRPr lang="en-US"/>
          </a:p>
          <a:p>
            <a:pPr marL="908050" lvl="1" indent="-457200"/>
            <a:endParaRPr lang="en-US"/>
          </a:p>
          <a:p>
            <a:pPr marL="908050" lvl="1" indent="-457200"/>
            <a:endParaRPr lang="en-US"/>
          </a:p>
          <a:p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31CB60-C804-4895-8338-D1331F4B1D26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Namen projectteam invullen</a:t>
            </a:r>
          </a:p>
        </p:txBody>
      </p:sp>
      <p:sp>
        <p:nvSpPr>
          <p:cNvPr id="24581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560553D5-0840-4899-868E-FAA12A0738D2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600357-141A-4D94-9C22-472DBC97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567531"/>
          </a:xfrm>
        </p:spPr>
        <p:txBody>
          <a:bodyPr/>
          <a:lstStyle/>
          <a:p>
            <a:r>
              <a:rPr lang="en-US"/>
              <a:t>Pilot installation (BOD)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5562347-48E5-494F-B4EA-B041F84F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95" y="964893"/>
            <a:ext cx="8915400" cy="5704467"/>
          </a:xfrm>
        </p:spPr>
        <p:txBody>
          <a:bodyPr/>
          <a:lstStyle/>
          <a:p>
            <a:pPr marL="385763" lvl="1" indent="-385763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We need to use your knowledge on state-of-the-art DAF and lamella equipment to ensure the best pilot design:</a:t>
            </a:r>
          </a:p>
          <a:p>
            <a:pPr marL="838200" lvl="2" indent="-385763">
              <a:buFont typeface="Arial" panose="020B0604020202020204" pitchFamily="34" charset="0"/>
              <a:buChar char="−"/>
            </a:pPr>
            <a:r>
              <a:rPr lang="en-US">
                <a:solidFill>
                  <a:srgbClr val="00B050"/>
                </a:solidFill>
              </a:rPr>
              <a:t>What is fixed in the choice of pilot and what can we vary and optimize during the tests?</a:t>
            </a:r>
          </a:p>
          <a:p>
            <a:r>
              <a:rPr lang="en-US" sz="1800"/>
              <a:t>Basis of design choices for pilot:</a:t>
            </a:r>
          </a:p>
          <a:p>
            <a:pPr lvl="1"/>
            <a:r>
              <a:rPr lang="en-US" sz="1600"/>
              <a:t>Rapid mixing type/design (static, cascade?)</a:t>
            </a:r>
          </a:p>
          <a:p>
            <a:pPr lvl="1"/>
            <a:r>
              <a:rPr lang="en-US" sz="1600"/>
              <a:t>CO</a:t>
            </a:r>
            <a:r>
              <a:rPr lang="en-US" sz="1600" baseline="-25000"/>
              <a:t>2</a:t>
            </a:r>
            <a:r>
              <a:rPr lang="en-US" sz="1600"/>
              <a:t> dosing/removal method</a:t>
            </a:r>
          </a:p>
          <a:p>
            <a:pPr lvl="1"/>
            <a:r>
              <a:rPr lang="en-US" sz="1600"/>
              <a:t>Flocculation design</a:t>
            </a:r>
          </a:p>
          <a:p>
            <a:pPr lvl="2"/>
            <a:r>
              <a:rPr lang="en-US" sz="1400"/>
              <a:t>Number compartments (can we make this variable?)</a:t>
            </a:r>
          </a:p>
          <a:p>
            <a:pPr lvl="2"/>
            <a:r>
              <a:rPr lang="en-US" sz="1400"/>
              <a:t>Mixer type (screw, paddle?)</a:t>
            </a:r>
          </a:p>
          <a:p>
            <a:pPr lvl="2"/>
            <a:r>
              <a:rPr lang="en-US" sz="1400"/>
              <a:t>Residence times</a:t>
            </a:r>
          </a:p>
          <a:p>
            <a:pPr lvl="1"/>
            <a:r>
              <a:rPr lang="en-US" sz="1600"/>
              <a:t>LS</a:t>
            </a:r>
          </a:p>
          <a:p>
            <a:pPr lvl="2"/>
            <a:r>
              <a:rPr lang="en-US" sz="1400"/>
              <a:t>Plate angle, distance, size</a:t>
            </a:r>
          </a:p>
          <a:p>
            <a:pPr lvl="2"/>
            <a:r>
              <a:rPr lang="en-US" sz="1400"/>
              <a:t>Plate type (submerged plate, honeycomb?)</a:t>
            </a:r>
          </a:p>
          <a:p>
            <a:pPr lvl="2"/>
            <a:r>
              <a:rPr lang="en-US" sz="1400"/>
              <a:t>Sludge storage (volume) and removal</a:t>
            </a:r>
          </a:p>
          <a:p>
            <a:pPr lvl="1"/>
            <a:r>
              <a:rPr lang="en-US" sz="1600"/>
              <a:t>DAF</a:t>
            </a:r>
          </a:p>
          <a:p>
            <a:pPr lvl="2"/>
            <a:r>
              <a:rPr lang="en-US" sz="1400"/>
              <a:t>Sludge removal mechanism, (scraping, overflow)</a:t>
            </a:r>
          </a:p>
          <a:p>
            <a:pPr lvl="2"/>
            <a:r>
              <a:rPr lang="en-US" sz="1400"/>
              <a:t>Saturation method?</a:t>
            </a:r>
          </a:p>
          <a:p>
            <a:pPr lvl="2"/>
            <a:r>
              <a:rPr lang="en-US" sz="1400"/>
              <a:t>Recycle flow (DAF effluent, sand filter filtrate)</a:t>
            </a:r>
          </a:p>
          <a:p>
            <a:pPr lvl="2"/>
            <a:r>
              <a:rPr lang="en-US" sz="1400"/>
              <a:t>Nozzles</a:t>
            </a:r>
          </a:p>
          <a:p>
            <a:pPr lvl="2"/>
            <a:r>
              <a:rPr lang="en-US" sz="1400"/>
              <a:t>Configuration </a:t>
            </a:r>
            <a:endParaRPr lang="en-US" sz="1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669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8D49F-C5C6-48DF-BC6C-D05E03D1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648072"/>
          </a:xfrm>
        </p:spPr>
        <p:txBody>
          <a:bodyPr/>
          <a:lstStyle/>
          <a:p>
            <a:r>
              <a:rPr lang="en-US"/>
              <a:t>Screens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3BB710-3638-4F95-A316-4CFD944D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47" y="1196752"/>
            <a:ext cx="8915400" cy="5544616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 </a:t>
            </a:r>
          </a:p>
          <a:p>
            <a:r>
              <a:rPr lang="en-US"/>
              <a:t>Screen size (by alternating use of screens, 35 µm and 200 µm)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Is there a measurable effect on?</a:t>
            </a:r>
          </a:p>
          <a:p>
            <a:r>
              <a:rPr lang="en-US"/>
              <a:t>Mussels</a:t>
            </a:r>
          </a:p>
          <a:p>
            <a:pPr lvl="1"/>
            <a:r>
              <a:rPr lang="en-US"/>
              <a:t>Determination mussel larvae;</a:t>
            </a:r>
          </a:p>
          <a:p>
            <a:r>
              <a:rPr lang="en-US"/>
              <a:t>Reduced treatment effort downstream</a:t>
            </a:r>
          </a:p>
          <a:p>
            <a:pPr lvl="1"/>
            <a:r>
              <a:rPr lang="en-US"/>
              <a:t>Chemical usage during coagulation (FeCl</a:t>
            </a:r>
            <a:r>
              <a:rPr lang="en-US" baseline="-25000"/>
              <a:t>3</a:t>
            </a:r>
            <a:r>
              <a:rPr lang="en-US"/>
              <a:t> and NaOH);</a:t>
            </a:r>
          </a:p>
          <a:p>
            <a:pPr lvl="1"/>
            <a:r>
              <a:rPr lang="en-US"/>
              <a:t>Performance floc removal in DAF and LS:</a:t>
            </a:r>
            <a:endParaRPr lang="nl-NL"/>
          </a:p>
          <a:p>
            <a:pPr lvl="2"/>
            <a:r>
              <a:rPr lang="en-US"/>
              <a:t>Suspended solids effluent LS (Fe, Turbidity)</a:t>
            </a:r>
          </a:p>
          <a:p>
            <a:pPr lvl="2"/>
            <a:r>
              <a:rPr lang="en-US"/>
              <a:t>Water quality (UV-T, TOC/DOC, HCO</a:t>
            </a:r>
            <a:r>
              <a:rPr lang="en-US" baseline="-25000"/>
              <a:t>3</a:t>
            </a:r>
            <a:r>
              <a:rPr lang="en-US"/>
              <a:t>, pH, Cl)</a:t>
            </a:r>
          </a:p>
          <a:p>
            <a:pPr lvl="2"/>
            <a:r>
              <a:rPr lang="en-US"/>
              <a:t>Sludge volume and properties</a:t>
            </a:r>
          </a:p>
          <a:p>
            <a:pPr lvl="2"/>
            <a:r>
              <a:rPr lang="en-US"/>
              <a:t>Chemical and energy consumption</a:t>
            </a:r>
          </a:p>
          <a:p>
            <a:pPr lvl="2"/>
            <a:r>
              <a:rPr lang="en-US"/>
              <a:t>Process robustness/maintenance/operability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1288C41-E81F-415F-9BF2-A463BEE31AD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1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261E86D-B6F2-4CEC-9478-1976CC81963E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988F97-5011-4688-A1A8-70849B94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60337"/>
            <a:ext cx="8915400" cy="532359"/>
          </a:xfrm>
        </p:spPr>
        <p:txBody>
          <a:bodyPr/>
          <a:lstStyle/>
          <a:p>
            <a:r>
              <a:rPr lang="en-US" sz="2400"/>
              <a:t>Coagulation, Flocculation and Floc removal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9826E5-1BE0-4E7B-9B27-BFE3A77D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7" y="908720"/>
            <a:ext cx="4376870" cy="639763"/>
          </a:xfrm>
        </p:spPr>
        <p:txBody>
          <a:bodyPr/>
          <a:lstStyle/>
          <a:p>
            <a:r>
              <a:rPr lang="en-US"/>
              <a:t>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E2B4-7DE8-413C-9EF5-0E36B61B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7" y="1548482"/>
            <a:ext cx="4376870" cy="325697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Variable: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endParaRPr lang="en-US" sz="1200"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Number compartments [3-5]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Sedimentation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[0.6 – 1.2]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residence time [1 day? 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Configuration; Plates or tubes? / Plate distance? / Plate angle?</a:t>
            </a:r>
            <a:endParaRPr lang="en-US" sz="1200"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5601AC-9FEB-4590-AF2C-182E90098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0" y="908720"/>
            <a:ext cx="4378590" cy="639763"/>
          </a:xfrm>
        </p:spPr>
        <p:txBody>
          <a:bodyPr/>
          <a:lstStyle/>
          <a:p>
            <a:r>
              <a:rPr lang="en-US"/>
              <a:t>DAF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ADD4B27-AB44-41DC-A999-D993437B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0" y="1548482"/>
            <a:ext cx="4378590" cy="325697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Variable: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>
                <a:solidFill>
                  <a:srgbClr val="0070C0"/>
                </a:solidFill>
              </a:rPr>
              <a:t>Number compartments [2-3]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rgbClr val="00B050"/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Flotation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</a:t>
            </a:r>
            <a:r>
              <a:rPr lang="en-US" sz="1200">
                <a:solidFill>
                  <a:srgbClr val="00B050"/>
                </a:solidFill>
              </a:rPr>
              <a:t>?</a:t>
            </a:r>
            <a:r>
              <a:rPr lang="en-US" sz="1200"/>
              <a:t>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removal method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Recirculation flow [6%- 10%]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Saturation pressure [6.5 – 8 bar]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>
              <a:cs typeface="Arial" charset="0"/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54B1630-9F78-458E-9D34-2E1EAEF110F3}"/>
              </a:ext>
            </a:extLst>
          </p:cNvPr>
          <p:cNvSpPr txBox="1">
            <a:spLocks/>
          </p:cNvSpPr>
          <p:nvPr/>
        </p:nvSpPr>
        <p:spPr bwMode="auto">
          <a:xfrm>
            <a:off x="495298" y="4949734"/>
            <a:ext cx="8915402" cy="1719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Effect on:</a:t>
            </a:r>
          </a:p>
          <a:p>
            <a:r>
              <a:rPr lang="en-US" sz="1400"/>
              <a:t>Suspended solids effluent LS (Fe, Turbidity)</a:t>
            </a:r>
          </a:p>
          <a:p>
            <a:r>
              <a:rPr lang="en-US" sz="1400"/>
              <a:t>Water quality (UV-T, TOC/DOC, HCO</a:t>
            </a:r>
            <a:r>
              <a:rPr lang="en-US" sz="1400" baseline="-25000"/>
              <a:t>3</a:t>
            </a:r>
            <a:r>
              <a:rPr lang="en-US" sz="1400"/>
              <a:t>, pH, Cl)</a:t>
            </a:r>
          </a:p>
          <a:p>
            <a:r>
              <a:rPr lang="en-US" sz="1400"/>
              <a:t>Sludge volume and properties</a:t>
            </a:r>
          </a:p>
          <a:p>
            <a:r>
              <a:rPr lang="en-US" sz="1400"/>
              <a:t>Chemical and energy consumption</a:t>
            </a:r>
          </a:p>
          <a:p>
            <a:r>
              <a:rPr lang="en-US" sz="1400"/>
              <a:t>Process robustness/maintenance/operability</a:t>
            </a:r>
          </a:p>
          <a:p>
            <a:pPr marL="0" indent="0">
              <a:buFont typeface="Arial" charset="0"/>
              <a:buNone/>
            </a:pP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7389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261E86D-B6F2-4CEC-9478-1976CC81963E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988F97-5011-4688-A1A8-70849B94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60337"/>
            <a:ext cx="8915400" cy="532359"/>
          </a:xfrm>
        </p:spPr>
        <p:txBody>
          <a:bodyPr/>
          <a:lstStyle/>
          <a:p>
            <a:r>
              <a:rPr lang="en-US" sz="2400"/>
              <a:t>Coagulation, Flocculation and Floc removal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9826E5-1BE0-4E7B-9B27-BFE3A77D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7" y="908720"/>
            <a:ext cx="4376870" cy="639763"/>
          </a:xfrm>
        </p:spPr>
        <p:txBody>
          <a:bodyPr/>
          <a:lstStyle/>
          <a:p>
            <a:r>
              <a:rPr lang="en-US"/>
              <a:t>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E2B4-7DE8-413C-9EF5-0E36B61B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7" y="1548482"/>
            <a:ext cx="4376870" cy="325697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CAPEX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endParaRPr lang="en-US" sz="1200"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Number compartments [3-5]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Sedimentation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[0.6 – 1.2]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residence time [1 day? 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Configuration; Plates or tubes? / Plate distance? / Plate angle?</a:t>
            </a:r>
            <a:endParaRPr lang="en-US" sz="1200"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5601AC-9FEB-4590-AF2C-182E90098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0" y="908720"/>
            <a:ext cx="4378590" cy="639763"/>
          </a:xfrm>
        </p:spPr>
        <p:txBody>
          <a:bodyPr/>
          <a:lstStyle/>
          <a:p>
            <a:r>
              <a:rPr lang="en-US"/>
              <a:t>DAF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ADD4B27-AB44-41DC-A999-D993437B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0" y="1548482"/>
            <a:ext cx="4378590" cy="325697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CAPEX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>
                <a:solidFill>
                  <a:srgbClr val="0070C0"/>
                </a:solidFill>
              </a:rPr>
              <a:t>Number compartments [2-3]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rgbClr val="00B050"/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Flotation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</a:t>
            </a:r>
            <a:r>
              <a:rPr lang="en-US" sz="1200">
                <a:solidFill>
                  <a:srgbClr val="00B050"/>
                </a:solidFill>
              </a:rPr>
              <a:t>?</a:t>
            </a:r>
            <a:r>
              <a:rPr lang="en-US" sz="1200"/>
              <a:t>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removal method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Recirculation flow [6%- 10%]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Saturation pressure [6.5 – 8 bar]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>
              <a:cs typeface="Arial" charset="0"/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54B1630-9F78-458E-9D34-2E1EAEF110F3}"/>
              </a:ext>
            </a:extLst>
          </p:cNvPr>
          <p:cNvSpPr txBox="1">
            <a:spLocks/>
          </p:cNvSpPr>
          <p:nvPr/>
        </p:nvSpPr>
        <p:spPr bwMode="auto">
          <a:xfrm>
            <a:off x="495298" y="4949734"/>
            <a:ext cx="8915402" cy="1719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Effect on cost:</a:t>
            </a:r>
          </a:p>
          <a:p>
            <a:endParaRPr lang="en-US" sz="1400"/>
          </a:p>
          <a:p>
            <a:endParaRPr lang="en-US" sz="1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4098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FC5320E1-4D00-4BC5-A891-2A984636C19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A17937-66A7-4F60-97AE-B997BE8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0648"/>
            <a:ext cx="8915400" cy="567531"/>
          </a:xfrm>
        </p:spPr>
        <p:txBody>
          <a:bodyPr/>
          <a:lstStyle/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removal and pH control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8F81AC1-FEE1-4ED5-B988-5CE26BAE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33" y="1234236"/>
            <a:ext cx="8915400" cy="3863975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 </a:t>
            </a:r>
          </a:p>
          <a:p>
            <a:r>
              <a:rPr lang="en-US"/>
              <a:t>Number of cascade steps, fall height</a:t>
            </a:r>
          </a:p>
          <a:p>
            <a:r>
              <a:rPr lang="en-US"/>
              <a:t>Location NaOH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Effect on:</a:t>
            </a:r>
          </a:p>
          <a:p>
            <a:r>
              <a:rPr lang="en-US"/>
              <a:t>CO</a:t>
            </a:r>
            <a:r>
              <a:rPr lang="en-US" baseline="-25000"/>
              <a:t>2 </a:t>
            </a:r>
            <a:r>
              <a:rPr lang="en-US"/>
              <a:t>removal (pH)</a:t>
            </a:r>
          </a:p>
          <a:p>
            <a:r>
              <a:rPr lang="en-US"/>
              <a:t>Amount NaOH dosage</a:t>
            </a:r>
          </a:p>
        </p:txBody>
      </p:sp>
    </p:spTree>
    <p:extLst>
      <p:ext uri="{BB962C8B-B14F-4D97-AF65-F5344CB8AC3E}">
        <p14:creationId xmlns:p14="http://schemas.microsoft.com/office/powerpoint/2010/main" val="123944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81DB-0C10-40AC-B3A2-58E93555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-88757"/>
            <a:ext cx="8915400" cy="1272034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Projectachtergrond Initiatieffase</a:t>
            </a:r>
            <a:br>
              <a:rPr lang="nl-NL"/>
            </a:b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AA2309-1CC9-44BB-9913-7F7AD90C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Waterkwalitiet</a:t>
            </a:r>
            <a:endParaRPr lang="nl-NL"/>
          </a:p>
          <a:p>
            <a:r>
              <a:rPr lang="nl-NL" err="1"/>
              <a:t>Leveringszekerhied</a:t>
            </a:r>
            <a:endParaRPr lang="nl-NL"/>
          </a:p>
          <a:p>
            <a:endParaRPr lang="nl-NL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29E66E7-D03D-4125-898A-684F4CDE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95604"/>
              </p:ext>
            </p:extLst>
          </p:nvPr>
        </p:nvGraphicFramePr>
        <p:xfrm>
          <a:off x="195309" y="1183276"/>
          <a:ext cx="9445841" cy="55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177">
                  <a:extLst>
                    <a:ext uri="{9D8B030D-6E8A-4147-A177-3AD203B41FA5}">
                      <a16:colId xmlns:a16="http://schemas.microsoft.com/office/drawing/2014/main" val="659866307"/>
                    </a:ext>
                  </a:extLst>
                </a:gridCol>
                <a:gridCol w="2260983">
                  <a:extLst>
                    <a:ext uri="{9D8B030D-6E8A-4147-A177-3AD203B41FA5}">
                      <a16:colId xmlns:a16="http://schemas.microsoft.com/office/drawing/2014/main" val="1126510318"/>
                    </a:ext>
                  </a:extLst>
                </a:gridCol>
                <a:gridCol w="3870681">
                  <a:extLst>
                    <a:ext uri="{9D8B030D-6E8A-4147-A177-3AD203B41FA5}">
                      <a16:colId xmlns:a16="http://schemas.microsoft.com/office/drawing/2014/main" val="3741654585"/>
                    </a:ext>
                  </a:extLst>
                </a:gridCol>
              </a:tblGrid>
              <a:tr h="430468">
                <a:tc>
                  <a:txBody>
                    <a:bodyPr/>
                    <a:lstStyle/>
                    <a:p>
                      <a:r>
                        <a:rPr lang="nl-NL" sz="1800"/>
                        <a:t>Definitie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Wie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Opmerking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990951"/>
                  </a:ext>
                </a:extLst>
              </a:tr>
              <a:tr h="1061429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Basis eisen;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Wat zijn de kaders van het project?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Project team PWN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Beslisdocument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55123"/>
                  </a:ext>
                </a:extLst>
              </a:tr>
              <a:tr h="1061429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Waterkwaliteitseisen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Analyse alle gebruikers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Kijk naar de toekomst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aanbestedingsleidraad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63518"/>
                  </a:ext>
                </a:extLst>
              </a:tr>
              <a:tr h="1379858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Concept keuze.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Welke concepten zijn kansrijk en willen we testen?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Literatuur onderzoek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Ervaring ander bedrijven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Kosten analyse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Markt consultatie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98941"/>
                  </a:ext>
                </a:extLst>
              </a:tr>
              <a:tr h="743000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Pilot definitie 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(voor aanbesteding)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Aanbestedingsleidraad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2051"/>
                  </a:ext>
                </a:extLst>
              </a:tr>
              <a:tr h="430468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Pilot definitie definitief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PWN/PWNT/Nijhuis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bouwteam Nijhuis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06126"/>
                  </a:ext>
                </a:extLst>
              </a:tr>
              <a:tr h="430468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Onderzoeksplan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PWN/PWNT/Nijhuis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bouwteam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5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98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8D49F-C5C6-48DF-BC6C-D05E03D1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64" y="188640"/>
            <a:ext cx="8915400" cy="720080"/>
          </a:xfrm>
        </p:spPr>
        <p:txBody>
          <a:bodyPr/>
          <a:lstStyle/>
          <a:p>
            <a:r>
              <a:rPr lang="en-US"/>
              <a:t>Rapid filtration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3BB710-3638-4F95-A316-4CFD944D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27" y="1352996"/>
            <a:ext cx="8915400" cy="3863975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</a:t>
            </a:r>
          </a:p>
          <a:p>
            <a:r>
              <a:rPr lang="en-US"/>
              <a:t>Pre-treatment (LS or DAF) – 2 trains in parallel</a:t>
            </a:r>
          </a:p>
          <a:p>
            <a:r>
              <a:rPr lang="en-US"/>
              <a:t>Flow direction (1 x up, 2 x down)</a:t>
            </a:r>
          </a:p>
          <a:p>
            <a:r>
              <a:rPr lang="en-US"/>
              <a:t>Filtration velocity</a:t>
            </a:r>
          </a:p>
          <a:p>
            <a:r>
              <a:rPr lang="en-US"/>
              <a:t>Filter runtime (including backwash program)</a:t>
            </a:r>
          </a:p>
          <a:p>
            <a:r>
              <a:rPr lang="en-US"/>
              <a:t>Filter media (downflow = 1x coarse and 1 x fine)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Effect on </a:t>
            </a:r>
            <a:r>
              <a:rPr lang="en-US" b="1" err="1">
                <a:solidFill>
                  <a:srgbClr val="00B050"/>
                </a:solidFill>
              </a:rPr>
              <a:t>waterquality</a:t>
            </a:r>
            <a:r>
              <a:rPr lang="en-US" b="1">
                <a:solidFill>
                  <a:srgbClr val="00B050"/>
                </a:solidFill>
              </a:rPr>
              <a:t>:</a:t>
            </a:r>
          </a:p>
          <a:p>
            <a:r>
              <a:rPr lang="en-US"/>
              <a:t>Water quality: turbidity (Fe), MFI, Mn, NH</a:t>
            </a:r>
            <a:r>
              <a:rPr lang="en-US" baseline="-25000"/>
              <a:t>4</a:t>
            </a:r>
            <a:r>
              <a:rPr lang="en-US"/>
              <a:t> </a:t>
            </a:r>
          </a:p>
          <a:p>
            <a:r>
              <a:rPr lang="en-US"/>
              <a:t>Water quantity: production m</a:t>
            </a:r>
            <a:r>
              <a:rPr lang="en-US" baseline="30000"/>
              <a:t>3</a:t>
            </a:r>
            <a:r>
              <a:rPr lang="en-US"/>
              <a:t>/m</a:t>
            </a:r>
            <a:r>
              <a:rPr lang="en-US" baseline="30000"/>
              <a:t>2</a:t>
            </a:r>
            <a:r>
              <a:rPr lang="en-US"/>
              <a:t>/h, water loss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6721B5-A494-4370-92D6-90768F3189C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1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07440"/>
            <a:ext cx="8915400" cy="711547"/>
          </a:xfrm>
        </p:spPr>
        <p:txBody>
          <a:bodyPr/>
          <a:lstStyle/>
          <a:p>
            <a:r>
              <a:rPr lang="en-US" err="1"/>
              <a:t>Procestechnologie</a:t>
            </a:r>
            <a:r>
              <a:rPr lang="en-US"/>
              <a:t> (pilot) 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31CB60-C804-4895-8338-D1331F4B1D26}"/>
              </a:ext>
            </a:extLst>
          </p:cNvPr>
          <p:cNvSpPr/>
          <p:nvPr/>
        </p:nvSpPr>
        <p:spPr>
          <a:xfrm>
            <a:off x="7313712" y="5805264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2FAD11-F4DE-4493-99A7-AA3D698C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00" y="1093057"/>
            <a:ext cx="8915400" cy="5112568"/>
          </a:xfrm>
        </p:spPr>
        <p:txBody>
          <a:bodyPr/>
          <a:lstStyle/>
          <a:p>
            <a:r>
              <a:rPr lang="nl-NL" sz="1800"/>
              <a:t>Uitgangspunt: Het behalen van alle kwaliteitsdoelen met effectieve organische verwijdering en het minimaliseren van het gebruik van chemicaliën, vooral die Cl</a:t>
            </a:r>
            <a:r>
              <a:rPr lang="nl-NL" sz="1800" baseline="30000"/>
              <a:t>-</a:t>
            </a:r>
            <a:r>
              <a:rPr lang="nl-NL" sz="1800"/>
              <a:t>, SO</a:t>
            </a:r>
            <a:r>
              <a:rPr lang="nl-NL" sz="1800" baseline="-25000"/>
              <a:t>4</a:t>
            </a:r>
            <a:r>
              <a:rPr lang="nl-NL" sz="1800" baseline="30000"/>
              <a:t>2-</a:t>
            </a:r>
            <a:r>
              <a:rPr lang="nl-NL" sz="1800"/>
              <a:t> en Na</a:t>
            </a:r>
            <a:r>
              <a:rPr lang="nl-NL" sz="1800" baseline="30000"/>
              <a:t>+</a:t>
            </a:r>
          </a:p>
          <a:p>
            <a:pPr lvl="1"/>
            <a:r>
              <a:rPr lang="nl-NL" sz="1600"/>
              <a:t>Opmerking: geen doelstellingen voor OMP en hygiënische parameters</a:t>
            </a:r>
            <a:endParaRPr lang="en-GB" sz="1600"/>
          </a:p>
          <a:p>
            <a:endParaRPr lang="en-GB" sz="1800"/>
          </a:p>
          <a:p>
            <a:r>
              <a:rPr lang="nl-NL" sz="1800"/>
              <a:t>Veel technologieën zouden hiervoor in aanmerking kunnen komen, maar PWN heeft besloten om zich te beperken tot: micro</a:t>
            </a:r>
            <a:r>
              <a:rPr lang="en-GB" sz="1800" err="1"/>
              <a:t>zeven-coagulatie-flocculatie-flokafscheiding</a:t>
            </a:r>
            <a:r>
              <a:rPr lang="en-GB" sz="1800"/>
              <a:t> en </a:t>
            </a:r>
            <a:r>
              <a:rPr lang="en-GB" sz="1800" err="1"/>
              <a:t>snelfiltratie</a:t>
            </a:r>
            <a:r>
              <a:rPr lang="en-GB" sz="1800"/>
              <a:t> met het </a:t>
            </a:r>
            <a:r>
              <a:rPr lang="en-GB" sz="1800" err="1"/>
              <a:t>oog</a:t>
            </a:r>
            <a:r>
              <a:rPr lang="en-GB" sz="1800"/>
              <a:t> op;</a:t>
            </a:r>
          </a:p>
          <a:p>
            <a:pPr lvl="1"/>
            <a:r>
              <a:rPr lang="nl-NL" sz="1600"/>
              <a:t>Beperkte onderzoeks- en realisatietijd;</a:t>
            </a:r>
          </a:p>
          <a:p>
            <a:pPr lvl="1"/>
            <a:r>
              <a:rPr lang="nl-NL" sz="1600"/>
              <a:t>Ervaring met proces;</a:t>
            </a:r>
          </a:p>
          <a:p>
            <a:pPr lvl="1"/>
            <a:r>
              <a:rPr lang="nl-NL" sz="1600"/>
              <a:t>Bekende reststromen.</a:t>
            </a:r>
          </a:p>
          <a:p>
            <a:endParaRPr lang="nl-NL" sz="1800"/>
          </a:p>
          <a:p>
            <a:r>
              <a:rPr lang="nl-NL" sz="1800"/>
              <a:t>Literatuur en ervaring van andere drinkwaterbedrijven (</a:t>
            </a:r>
            <a:r>
              <a:rPr lang="nl-NL" sz="1800" err="1"/>
              <a:t>Evides</a:t>
            </a:r>
            <a:r>
              <a:rPr lang="nl-NL" sz="1800"/>
              <a:t> industriewater, AWW) suggereren dat </a:t>
            </a:r>
            <a:r>
              <a:rPr lang="nl-NL" sz="1800" err="1"/>
              <a:t>Dissolved</a:t>
            </a:r>
            <a:r>
              <a:rPr lang="nl-NL" sz="1800"/>
              <a:t> Air </a:t>
            </a:r>
            <a:r>
              <a:rPr lang="nl-NL" sz="1800" err="1"/>
              <a:t>Flotation</a:t>
            </a:r>
            <a:r>
              <a:rPr lang="nl-NL" sz="1800"/>
              <a:t> (DAF) een interessante technologie zou zijn voor onze bronwaterkwaliteit.</a:t>
            </a:r>
          </a:p>
          <a:p>
            <a:endParaRPr lang="nl-NL" sz="1800"/>
          </a:p>
          <a:p>
            <a:r>
              <a:rPr lang="nl-NL" sz="1800"/>
              <a:t>Daarom richt dit onderzoek zich op het vergelijken van onze 40 jaar ervaring met lamellen kolonisten en gewenste procesverbeteringen in het DAF-proces dat nieuw is voor PWN.</a:t>
            </a:r>
            <a:endParaRPr lang="en-GB" sz="1800"/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54340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66F51-506A-4D70-A354-50527AA9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Pilot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15B284-D399-4F63-A866-6472C34F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329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F63ED-D37F-462B-B26F-6F7FC654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D3DBD52-5BDC-4C79-A21D-12F083A1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43" y="333161"/>
            <a:ext cx="6396284" cy="3259645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2798B7E-9313-4007-AA0F-681D1BC8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225754"/>
            <a:ext cx="8915400" cy="3863975"/>
          </a:xfrm>
        </p:spPr>
        <p:txBody>
          <a:bodyPr/>
          <a:lstStyle/>
          <a:p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Vooral toegepast op waters met hoge organische belasting</a:t>
            </a:r>
          </a:p>
          <a:p>
            <a:pPr marL="0" indent="0">
              <a:buNone/>
            </a:pPr>
            <a:r>
              <a:rPr lang="nl-NL"/>
              <a:t>voordelen t.o.v. sedimentatie: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Lager chemicaliënverbruik</a:t>
            </a:r>
          </a:p>
          <a:p>
            <a:pPr marL="908050" lvl="1" indent="-457200"/>
            <a:r>
              <a:rPr lang="nl-NL"/>
              <a:t>Kleinere vlokken mogelijk gunstig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Kleiner ruimtebeslag</a:t>
            </a:r>
          </a:p>
          <a:p>
            <a:pPr marL="908050" lvl="1" indent="-457200"/>
            <a:r>
              <a:rPr lang="nl-NL"/>
              <a:t>Korte benodigde flocculatie tijd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Robuuster proces bij lage temperaturen</a:t>
            </a:r>
          </a:p>
          <a:p>
            <a:pPr lvl="1"/>
            <a:r>
              <a:rPr lang="nl-NL"/>
              <a:t>Er lost meer lucht op in de winter (kouder water)</a:t>
            </a:r>
          </a:p>
          <a:p>
            <a:pPr lvl="1"/>
            <a:r>
              <a:rPr lang="nl-NL"/>
              <a:t>Vlokken mogen kleiner</a:t>
            </a:r>
          </a:p>
          <a:p>
            <a:pPr lvl="1"/>
            <a:endParaRPr lang="nl-NL"/>
          </a:p>
          <a:p>
            <a:pPr lvl="1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75CB3A-7788-45E8-8A7B-D384CE12A7D2}"/>
              </a:ext>
            </a:extLst>
          </p:cNvPr>
          <p:cNvSpPr/>
          <p:nvPr/>
        </p:nvSpPr>
        <p:spPr>
          <a:xfrm>
            <a:off x="9906000" y="4157741"/>
            <a:ext cx="4953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optimizing flocculation processes ahead of DAF, reducing hydraulic detention time (HDT) by a factor of four from 20 to 5 min, and increasing surface loading from 10 m/h to 40 m/h</a:t>
            </a:r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78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F88B-82C5-4742-BD50-18299EB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Plaatjes</a:t>
            </a:r>
            <a:r>
              <a:rPr lang="en-US">
                <a:latin typeface="Arial"/>
                <a:cs typeface="Arial"/>
              </a:rPr>
              <a:t> van het </a:t>
            </a:r>
            <a:r>
              <a:rPr lang="en-US" err="1">
                <a:latin typeface="Arial"/>
                <a:cs typeface="Arial"/>
              </a:rPr>
              <a:t>huidige</a:t>
            </a:r>
            <a:r>
              <a:rPr lang="en-US">
                <a:latin typeface="Arial"/>
                <a:cs typeface="Arial"/>
              </a:rPr>
              <a:t> WPJ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WRK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4321-71DB-4CCE-BC01-47AA701E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6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Achtergrond project uitbreiding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/>
              <a:t>Extra capaciteit nodig ( MLTHP 2019)</a:t>
            </a:r>
          </a:p>
          <a:p>
            <a:pPr lvl="1"/>
            <a:r>
              <a:rPr lang="nl-NL" sz="1400"/>
              <a:t>Vergroten redundantie WRK systeem</a:t>
            </a:r>
          </a:p>
          <a:p>
            <a:pPr lvl="1"/>
            <a:r>
              <a:rPr lang="nl-NL" sz="1400"/>
              <a:t>Extra </a:t>
            </a:r>
            <a:r>
              <a:rPr lang="nl-NL" sz="1400" err="1"/>
              <a:t>capacitekit</a:t>
            </a:r>
            <a:r>
              <a:rPr lang="nl-NL" sz="1400"/>
              <a:t> </a:t>
            </a:r>
            <a:r>
              <a:rPr lang="nl-NL" sz="1400" err="1"/>
              <a:t>tbv</a:t>
            </a:r>
            <a:r>
              <a:rPr lang="nl-NL" sz="1400"/>
              <a:t> uitbreiding Heemskerk (en </a:t>
            </a:r>
            <a:r>
              <a:rPr lang="nl-NL" sz="1400" err="1"/>
              <a:t>gross</a:t>
            </a:r>
            <a:r>
              <a:rPr lang="nl-NL" sz="1400"/>
              <a:t> contract Waternet)</a:t>
            </a:r>
          </a:p>
          <a:p>
            <a:pPr lvl="1"/>
            <a:r>
              <a:rPr lang="nl-NL" sz="1400"/>
              <a:t>Huidige WPJ levert minder dan de ontwerpcapaciteit en dat gaat nu knellen</a:t>
            </a:r>
          </a:p>
          <a:p>
            <a:r>
              <a:rPr lang="nl-NL" sz="1600"/>
              <a:t>Sinds eind 2020 is er een interne projectgroep om uitbreiding WPJ voor te bereiden</a:t>
            </a:r>
          </a:p>
          <a:p>
            <a:pPr lvl="1"/>
            <a:r>
              <a:rPr lang="nl-NL" sz="1400"/>
              <a:t>Technologisch (Bedrijfsvoering, BPD, PWNT)</a:t>
            </a:r>
          </a:p>
          <a:p>
            <a:pPr lvl="1"/>
            <a:r>
              <a:rPr lang="nl-NL" sz="1400"/>
              <a:t>Inkoop (Bas Stoop</a:t>
            </a:r>
          </a:p>
          <a:p>
            <a:pPr lvl="1"/>
            <a:r>
              <a:rPr lang="nl-NL" sz="1400"/>
              <a:t>Projectmanagement en aanbesteding (Marcel Wink</a:t>
            </a:r>
          </a:p>
          <a:p>
            <a:r>
              <a:rPr lang="nl-NL" sz="1600"/>
              <a:t>Sinds zomer 2021</a:t>
            </a:r>
          </a:p>
          <a:p>
            <a:pPr lvl="1"/>
            <a:r>
              <a:rPr lang="nl-NL" sz="1400"/>
              <a:t>Pilot en </a:t>
            </a:r>
            <a:r>
              <a:rPr lang="nl-NL" sz="1400" err="1"/>
              <a:t>technology</a:t>
            </a:r>
            <a:r>
              <a:rPr lang="nl-NL" sz="1400"/>
              <a:t> provider en </a:t>
            </a:r>
            <a:r>
              <a:rPr lang="nl-NL" sz="1400" err="1"/>
              <a:t>aannmere</a:t>
            </a:r>
            <a:r>
              <a:rPr lang="nl-NL" sz="1400"/>
              <a:t> </a:t>
            </a:r>
            <a:r>
              <a:rPr lang="nl-NL" sz="1400" err="1"/>
              <a:t>geslecteerd</a:t>
            </a:r>
            <a:r>
              <a:rPr lang="nl-NL" sz="1400"/>
              <a:t>: </a:t>
            </a:r>
            <a:r>
              <a:rPr lang="nl-NL" sz="1400" err="1"/>
              <a:t>Niojhuis</a:t>
            </a:r>
            <a:r>
              <a:rPr lang="nl-NL" sz="1400"/>
              <a:t> GMB</a:t>
            </a:r>
          </a:p>
          <a:p>
            <a:pPr lvl="1"/>
            <a:r>
              <a:rPr lang="nl-NL" sz="1400"/>
              <a:t>Onderdeel van het project is </a:t>
            </a:r>
            <a:r>
              <a:rPr lang="nl-NL" sz="1400" err="1"/>
              <a:t>technolisch</a:t>
            </a:r>
            <a:r>
              <a:rPr lang="nl-NL" sz="1400"/>
              <a:t> meest </a:t>
            </a:r>
            <a:r>
              <a:rPr lang="nl-NL" sz="1400" err="1"/>
              <a:t>aatrekkelijke</a:t>
            </a:r>
            <a:r>
              <a:rPr lang="nl-NL" sz="1400"/>
              <a:t> processchema vast te stellen en de </a:t>
            </a:r>
            <a:r>
              <a:rPr lang="nl-NL" sz="1400" err="1"/>
              <a:t>ontwerpgrondsalage</a:t>
            </a:r>
            <a:r>
              <a:rPr lang="nl-NL" sz="1400"/>
              <a:t> bepalen</a:t>
            </a:r>
          </a:p>
          <a:p>
            <a:r>
              <a:rPr lang="nl-NL" sz="1600"/>
              <a:t>Gaan we dan zomaar in het wilde weg piloten?</a:t>
            </a:r>
          </a:p>
          <a:p>
            <a:r>
              <a:rPr lang="nl-NL" sz="1600"/>
              <a:t>Randvoorwaarden </a:t>
            </a:r>
            <a:r>
              <a:rPr lang="nl-NL" sz="1600" err="1"/>
              <a:t>waaren</a:t>
            </a:r>
            <a:r>
              <a:rPr lang="nl-NL" sz="1600"/>
              <a:t>: conventionele zuivering (dus </a:t>
            </a:r>
            <a:r>
              <a:rPr lang="nl-NL" sz="1600" err="1"/>
              <a:t>coagualtie</a:t>
            </a:r>
            <a:r>
              <a:rPr lang="nl-NL" sz="1600"/>
              <a:t> flocculatie </a:t>
            </a:r>
            <a:r>
              <a:rPr lang="nl-NL" sz="1600" err="1"/>
              <a:t>vlokafscheing</a:t>
            </a:r>
            <a:r>
              <a:rPr lang="nl-NL" sz="1600"/>
              <a:t> en zandfiltratie</a:t>
            </a:r>
          </a:p>
          <a:p>
            <a:r>
              <a:rPr lang="nl-NL" sz="1600"/>
              <a:t>Waterkwaliteit moet zijn als 'conventioneel PSA' na zandfilter</a:t>
            </a:r>
          </a:p>
          <a:p>
            <a:endParaRPr lang="nl-NL" sz="1600"/>
          </a:p>
          <a:p>
            <a:endParaRPr lang="nl-NL" sz="1600"/>
          </a:p>
          <a:p>
            <a:endParaRPr lang="nl-NL" sz="1600"/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85309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6AF70-AB17-40B6-B102-E3CB2B3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Waarom WPJ uitbreiding en een pilot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BFE314-FE5D-4288-9ECE-3958FF2A4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4646937"/>
          </a:xfrm>
        </p:spPr>
        <p:txBody>
          <a:bodyPr/>
          <a:lstStyle/>
          <a:p>
            <a:pPr marL="385445" indent="-385445"/>
            <a:r>
              <a:rPr lang="nl-NL">
                <a:latin typeface="Arial"/>
                <a:cs typeface="Arial"/>
              </a:rPr>
              <a:t>Reden waarom we over WPJ pilot spreken</a:t>
            </a:r>
          </a:p>
          <a:p>
            <a:pPr marL="836295" lvl="1" indent="-321945"/>
            <a:r>
              <a:rPr lang="nl-NL" sz="600" err="1">
                <a:latin typeface="Arial"/>
                <a:cs typeface="Arial"/>
              </a:rPr>
              <a:t>Omiedereen</a:t>
            </a:r>
            <a:r>
              <a:rPr lang="nl-NL" sz="600">
                <a:latin typeface="Arial"/>
                <a:cs typeface="Arial"/>
              </a:rPr>
              <a:t> dezelfde start te geven</a:t>
            </a:r>
            <a:endParaRPr lang="nl-NL" sz="600">
              <a:cs typeface="Arial" charset="0"/>
            </a:endParaRPr>
          </a:p>
          <a:p>
            <a:pPr marL="385445" indent="-385445"/>
            <a:r>
              <a:rPr lang="nl-NL" sz="2600">
                <a:latin typeface="Arial"/>
                <a:cs typeface="Arial"/>
              </a:rPr>
              <a:t>Extra capaciteit nodig ( MLTHP 2019)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Vergroten </a:t>
            </a:r>
            <a:r>
              <a:rPr lang="nl-NL" sz="600" err="1">
                <a:latin typeface="Arial"/>
                <a:cs typeface="Arial"/>
              </a:rPr>
              <a:t>redundantioe</a:t>
            </a:r>
            <a:r>
              <a:rPr lang="nl-NL" sz="600">
                <a:latin typeface="Arial"/>
                <a:cs typeface="Arial"/>
              </a:rPr>
              <a:t> WRK systeem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Extra </a:t>
            </a:r>
            <a:r>
              <a:rPr lang="nl-NL" sz="600" err="1">
                <a:latin typeface="Arial"/>
                <a:cs typeface="Arial"/>
              </a:rPr>
              <a:t>capacitekit</a:t>
            </a:r>
            <a:r>
              <a:rPr lang="nl-NL" sz="600">
                <a:latin typeface="Arial"/>
                <a:cs typeface="Arial"/>
              </a:rPr>
              <a:t> </a:t>
            </a:r>
            <a:r>
              <a:rPr lang="nl-NL" sz="600" err="1">
                <a:latin typeface="Arial"/>
                <a:cs typeface="Arial"/>
              </a:rPr>
              <a:t>tbv</a:t>
            </a:r>
            <a:r>
              <a:rPr lang="nl-NL" sz="600">
                <a:latin typeface="Arial"/>
                <a:cs typeface="Arial"/>
              </a:rPr>
              <a:t> uitbreiding Heemskerk (en </a:t>
            </a:r>
            <a:r>
              <a:rPr lang="nl-NL" sz="600" err="1">
                <a:latin typeface="Arial"/>
                <a:cs typeface="Arial"/>
              </a:rPr>
              <a:t>gross</a:t>
            </a:r>
            <a:r>
              <a:rPr lang="nl-NL" sz="600">
                <a:latin typeface="Arial"/>
                <a:cs typeface="Arial"/>
              </a:rPr>
              <a:t> contract Waternet)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Huidige WPJ levert al </a:t>
            </a:r>
            <a:r>
              <a:rPr lang="nl-NL" sz="600" err="1">
                <a:latin typeface="Arial"/>
                <a:cs typeface="Arial"/>
              </a:rPr>
              <a:t>jaaaaaaaaren</a:t>
            </a:r>
            <a:r>
              <a:rPr lang="nl-NL" sz="600">
                <a:latin typeface="Arial"/>
                <a:cs typeface="Arial"/>
              </a:rPr>
              <a:t> minder </a:t>
            </a:r>
            <a:r>
              <a:rPr lang="nl-NL" sz="600" err="1">
                <a:latin typeface="Arial"/>
                <a:cs typeface="Arial"/>
              </a:rPr>
              <a:t>an</a:t>
            </a:r>
            <a:r>
              <a:rPr lang="nl-NL" sz="600">
                <a:latin typeface="Arial"/>
                <a:cs typeface="Arial"/>
              </a:rPr>
              <a:t> de </a:t>
            </a:r>
            <a:r>
              <a:rPr lang="nl-NL" sz="600" err="1">
                <a:latin typeface="Arial"/>
                <a:cs typeface="Arial"/>
              </a:rPr>
              <a:t>ontwerpcapacitekiet</a:t>
            </a:r>
            <a:r>
              <a:rPr lang="nl-NL" sz="600">
                <a:latin typeface="Arial"/>
                <a:cs typeface="Arial"/>
              </a:rPr>
              <a:t> en dat gaat nu knellen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Sinds eind 2020 is er een interne projectgroep om uitbreiding WPJ voor te bereiden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Technologisch (Bedrijfsvoering, BPD, PWNT)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Inkoop (Bas Stoop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Projectmanagement en aanbesteding (Marcel Wink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Sinds zomer 2021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Pilot en </a:t>
            </a:r>
            <a:r>
              <a:rPr lang="nl-NL" sz="600" err="1">
                <a:latin typeface="Arial"/>
                <a:cs typeface="Arial"/>
              </a:rPr>
              <a:t>technology</a:t>
            </a:r>
            <a:r>
              <a:rPr lang="nl-NL" sz="600">
                <a:latin typeface="Arial"/>
                <a:cs typeface="Arial"/>
              </a:rPr>
              <a:t> provider en </a:t>
            </a:r>
            <a:r>
              <a:rPr lang="nl-NL" sz="600" err="1">
                <a:latin typeface="Arial"/>
                <a:cs typeface="Arial"/>
              </a:rPr>
              <a:t>aannmere</a:t>
            </a:r>
            <a:r>
              <a:rPr lang="nl-NL" sz="600">
                <a:latin typeface="Arial"/>
                <a:cs typeface="Arial"/>
              </a:rPr>
              <a:t> </a:t>
            </a:r>
            <a:r>
              <a:rPr lang="nl-NL" sz="600" err="1">
                <a:latin typeface="Arial"/>
                <a:cs typeface="Arial"/>
              </a:rPr>
              <a:t>geslecteerd</a:t>
            </a:r>
            <a:r>
              <a:rPr lang="nl-NL" sz="600">
                <a:latin typeface="Arial"/>
                <a:cs typeface="Arial"/>
              </a:rPr>
              <a:t>: </a:t>
            </a:r>
            <a:r>
              <a:rPr lang="nl-NL" sz="600" err="1">
                <a:latin typeface="Arial"/>
                <a:cs typeface="Arial"/>
              </a:rPr>
              <a:t>Niojhuis</a:t>
            </a:r>
            <a:r>
              <a:rPr lang="nl-NL" sz="600">
                <a:latin typeface="Arial"/>
                <a:cs typeface="Arial"/>
              </a:rPr>
              <a:t> GMB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Onderdeel van het project is </a:t>
            </a:r>
            <a:r>
              <a:rPr lang="nl-NL" sz="600" err="1">
                <a:latin typeface="Arial"/>
                <a:cs typeface="Arial"/>
              </a:rPr>
              <a:t>technolisch</a:t>
            </a:r>
            <a:r>
              <a:rPr lang="nl-NL" sz="600">
                <a:latin typeface="Arial"/>
                <a:cs typeface="Arial"/>
              </a:rPr>
              <a:t> meest </a:t>
            </a:r>
            <a:r>
              <a:rPr lang="nl-NL" sz="600" err="1">
                <a:latin typeface="Arial"/>
                <a:cs typeface="Arial"/>
              </a:rPr>
              <a:t>aatrekkelijke</a:t>
            </a:r>
            <a:r>
              <a:rPr lang="nl-NL" sz="600">
                <a:latin typeface="Arial"/>
                <a:cs typeface="Arial"/>
              </a:rPr>
              <a:t> processchema vast te stellen en de </a:t>
            </a:r>
            <a:r>
              <a:rPr lang="nl-NL" sz="600" err="1">
                <a:latin typeface="Arial"/>
                <a:cs typeface="Arial"/>
              </a:rPr>
              <a:t>ontwerpgrondsalage</a:t>
            </a:r>
            <a:r>
              <a:rPr lang="nl-NL" sz="600">
                <a:latin typeface="Arial"/>
                <a:cs typeface="Arial"/>
              </a:rPr>
              <a:t> bepalen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Gaan we dan zomaar in het wilde weg piloten?</a:t>
            </a:r>
          </a:p>
          <a:p>
            <a:pPr marL="514350" lvl="1" indent="0">
              <a:buNone/>
            </a:pPr>
            <a:r>
              <a:rPr lang="nl-NL" sz="600">
                <a:latin typeface="Arial"/>
                <a:cs typeface="Arial"/>
              </a:rPr>
              <a:t>Randvoorwaarden </a:t>
            </a:r>
            <a:r>
              <a:rPr lang="nl-NL" sz="600" err="1">
                <a:latin typeface="Arial"/>
                <a:cs typeface="Arial"/>
              </a:rPr>
              <a:t>waaren</a:t>
            </a:r>
            <a:r>
              <a:rPr lang="nl-NL" sz="600">
                <a:latin typeface="Arial"/>
                <a:cs typeface="Arial"/>
              </a:rPr>
              <a:t>: conventionele zuivering (dus </a:t>
            </a:r>
            <a:r>
              <a:rPr lang="nl-NL" sz="600" err="1">
                <a:latin typeface="Arial"/>
                <a:cs typeface="Arial"/>
              </a:rPr>
              <a:t>coagualtie</a:t>
            </a:r>
            <a:r>
              <a:rPr lang="nl-NL" sz="600">
                <a:latin typeface="Arial"/>
                <a:cs typeface="Arial"/>
              </a:rPr>
              <a:t> flocculatie </a:t>
            </a:r>
            <a:r>
              <a:rPr lang="nl-NL" sz="600" err="1">
                <a:latin typeface="Arial"/>
                <a:cs typeface="Arial"/>
              </a:rPr>
              <a:t>vlokafscheing</a:t>
            </a:r>
            <a:r>
              <a:rPr lang="nl-NL" sz="600">
                <a:latin typeface="Arial"/>
                <a:cs typeface="Arial"/>
              </a:rPr>
              <a:t> en zandfiltratie</a:t>
            </a:r>
          </a:p>
          <a:p>
            <a:pPr marL="514350" lvl="1" indent="0">
              <a:buNone/>
            </a:pPr>
            <a:r>
              <a:rPr lang="nl-NL" sz="600">
                <a:latin typeface="Arial"/>
                <a:cs typeface="Arial"/>
              </a:rPr>
              <a:t>Waterkwaliteit moet zijn als 'conventioneel PSA' na zandfilter</a:t>
            </a:r>
          </a:p>
          <a:p>
            <a:pPr marL="514350" lvl="1" indent="0">
              <a:buNone/>
            </a:pPr>
            <a:endParaRPr lang="nl-NL" sz="600">
              <a:latin typeface="Arial"/>
              <a:cs typeface="Arial"/>
            </a:endParaRPr>
          </a:p>
          <a:p>
            <a:pPr marL="514350" lvl="1" indent="0">
              <a:buNone/>
            </a:pPr>
            <a:endParaRPr lang="nl-NL" sz="600">
              <a:latin typeface="Arial"/>
              <a:cs typeface="Arial"/>
            </a:endParaRPr>
          </a:p>
          <a:p>
            <a:pPr marL="385445" indent="-385445"/>
            <a:endParaRPr lang="nl-NL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678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BDD1-AE22-4856-8E74-4D38724E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Wat is de pilot dan?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446F-9D39-4DB9-9A38-0363D658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Randvoorwaarden</a:t>
            </a:r>
            <a:endParaRPr lang="en-US">
              <a:latin typeface="Arial"/>
              <a:cs typeface="Arial"/>
            </a:endParaRPr>
          </a:p>
          <a:p>
            <a:pPr marL="836295" lvl="1" indent="-385445"/>
            <a:r>
              <a:rPr lang="nl-NL">
                <a:cs typeface="Arial" charset="0"/>
              </a:rPr>
              <a:t>DUURZAAM DUS WEINIG CHEMICALIEN</a:t>
            </a:r>
          </a:p>
          <a:p>
            <a:pPr marL="836295" lvl="1" indent="-385445"/>
            <a:r>
              <a:rPr lang="nl-NL">
                <a:cs typeface="Arial" charset="0"/>
              </a:rPr>
              <a:t>DRIE TYPES ZANDFILTERS</a:t>
            </a:r>
          </a:p>
          <a:p>
            <a:pPr marL="836295" lvl="1" indent="-385445"/>
            <a:r>
              <a:rPr lang="nl-NL">
                <a:cs typeface="Arial" charset="0"/>
              </a:rPr>
              <a:t>TWEE TYPEN VLOKAFSCHEING</a:t>
            </a:r>
          </a:p>
          <a:p>
            <a:pPr marL="836295" lvl="1" indent="-385445"/>
            <a:endParaRPr lang="en-US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Q1 2021 is het pilot concept door Jink en Bram </a:t>
            </a:r>
            <a:r>
              <a:rPr lang="en-US" sz="2600" err="1">
                <a:latin typeface="Arial"/>
                <a:cs typeface="Arial"/>
              </a:rPr>
              <a:t>samengesteld</a:t>
            </a:r>
            <a:endParaRPr lang="en-US" sz="2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In de loop van q2 </a:t>
            </a:r>
            <a:r>
              <a:rPr lang="en-US" sz="2600" err="1">
                <a:latin typeface="Arial"/>
                <a:cs typeface="Arial"/>
              </a:rPr>
              <a:t>uitgewerkt</a:t>
            </a:r>
            <a:r>
              <a:rPr lang="en-US" sz="2600">
                <a:latin typeface="Arial"/>
                <a:cs typeface="Arial"/>
              </a:rPr>
              <a:t>, </a:t>
            </a:r>
            <a:r>
              <a:rPr lang="en-US" sz="2600" err="1">
                <a:latin typeface="Arial"/>
                <a:cs typeface="Arial"/>
              </a:rPr>
              <a:t>ook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tbv</a:t>
            </a:r>
            <a:r>
              <a:rPr lang="en-US" sz="2600">
                <a:latin typeface="Arial"/>
                <a:cs typeface="Arial"/>
              </a:rPr>
              <a:t> de </a:t>
            </a:r>
            <a:r>
              <a:rPr lang="en-US" sz="2600" err="1">
                <a:latin typeface="Arial"/>
                <a:cs typeface="Arial"/>
              </a:rPr>
              <a:t>aanbesteding</a:t>
            </a:r>
            <a:endParaRPr lang="en-US" sz="2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Eindwatekwaliteit</a:t>
            </a:r>
            <a:r>
              <a:rPr lang="en-US" sz="600">
                <a:latin typeface="Arial"/>
                <a:cs typeface="Arial"/>
              </a:rPr>
              <a:t> is </a:t>
            </a:r>
            <a:r>
              <a:rPr lang="en-US" sz="600" err="1">
                <a:latin typeface="Arial"/>
                <a:cs typeface="Arial"/>
              </a:rPr>
              <a:t>specifiek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gemaakt</a:t>
            </a:r>
            <a:endParaRPr lang="en-US" sz="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Toesingskader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technologie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specigfiek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gemaakt</a:t>
            </a:r>
            <a:endParaRPr lang="en-US" sz="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Gespekken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geweest</a:t>
            </a:r>
            <a:r>
              <a:rPr lang="en-US" sz="600">
                <a:latin typeface="Arial"/>
                <a:cs typeface="Arial"/>
              </a:rPr>
              <a:t> met technology providers en </a:t>
            </a:r>
            <a:r>
              <a:rPr lang="en-US" sz="600" err="1">
                <a:latin typeface="Arial"/>
                <a:cs typeface="Arial"/>
              </a:rPr>
              <a:t>eerste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geinteresseerden</a:t>
            </a:r>
            <a:endParaRPr lang="en-US" sz="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Q3 is het project </a:t>
            </a:r>
            <a:r>
              <a:rPr lang="en-US" sz="2600" err="1">
                <a:latin typeface="Arial"/>
                <a:cs typeface="Arial"/>
              </a:rPr>
              <a:t>gegund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aan</a:t>
            </a:r>
            <a:r>
              <a:rPr lang="en-US" sz="2600">
                <a:latin typeface="Arial"/>
                <a:cs typeface="Arial"/>
              </a:rPr>
              <a:t> GMB Nijhuis </a:t>
            </a:r>
            <a:r>
              <a:rPr lang="en-US" sz="2600" err="1">
                <a:latin typeface="Arial"/>
                <a:cs typeface="Arial"/>
              </a:rPr>
              <a:t>waarbij</a:t>
            </a:r>
            <a:r>
              <a:rPr lang="en-US" sz="2600">
                <a:latin typeface="Arial"/>
                <a:cs typeface="Arial"/>
              </a:rPr>
              <a:t> de </a:t>
            </a:r>
            <a:r>
              <a:rPr lang="en-US" sz="2600" err="1">
                <a:latin typeface="Arial"/>
                <a:cs typeface="Arial"/>
              </a:rPr>
              <a:t>technologische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kennis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bij</a:t>
            </a:r>
            <a:r>
              <a:rPr lang="en-US" sz="2600">
                <a:latin typeface="Arial"/>
                <a:cs typeface="Arial"/>
              </a:rPr>
              <a:t> Nijhuis zit </a:t>
            </a:r>
            <a:r>
              <a:rPr lang="en-US" sz="2600" err="1">
                <a:latin typeface="Arial"/>
                <a:cs typeface="Arial"/>
              </a:rPr>
              <a:t>vwb</a:t>
            </a:r>
            <a:r>
              <a:rPr lang="en-US" sz="2600">
                <a:latin typeface="Arial"/>
                <a:cs typeface="Arial"/>
              </a:rPr>
              <a:t> DAF</a:t>
            </a:r>
            <a:endParaRPr lang="en-US" sz="2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Q4 </a:t>
            </a:r>
            <a:r>
              <a:rPr lang="en-US" sz="2600" err="1">
                <a:latin typeface="Arial"/>
                <a:cs typeface="Arial"/>
              </a:rPr>
              <a:t>uitwerken</a:t>
            </a:r>
            <a:r>
              <a:rPr lang="en-US" sz="2600">
                <a:latin typeface="Arial"/>
                <a:cs typeface="Arial"/>
              </a:rPr>
              <a:t> en </a:t>
            </a:r>
            <a:r>
              <a:rPr lang="en-US" sz="2600" err="1">
                <a:latin typeface="Arial"/>
                <a:cs typeface="Arial"/>
              </a:rPr>
              <a:t>bouwen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totale</a:t>
            </a:r>
            <a:r>
              <a:rPr lang="en-US" sz="2600">
                <a:latin typeface="Arial"/>
                <a:cs typeface="Arial"/>
              </a:rPr>
              <a:t> pilot </a:t>
            </a:r>
            <a:r>
              <a:rPr lang="en-US" sz="2600" err="1">
                <a:latin typeface="Arial"/>
                <a:cs typeface="Arial"/>
              </a:rPr>
              <a:t>installatie</a:t>
            </a:r>
            <a:endParaRPr lang="en-US" sz="2600">
              <a:cs typeface="Arial" charset="0"/>
            </a:endParaRPr>
          </a:p>
          <a:p>
            <a:pPr marL="385445" indent="-385445"/>
            <a:endParaRPr lang="en-US" sz="2600">
              <a:cs typeface="Arial" charset="0"/>
            </a:endParaRPr>
          </a:p>
          <a:p>
            <a:pPr marL="836295" lvl="1" indent="-321945"/>
            <a:endParaRPr lang="en-US" sz="6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5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5C7A-E29F-4A11-8BC0-0D41515F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Plaatjes</a:t>
            </a:r>
            <a:r>
              <a:rPr lang="en-US">
                <a:latin typeface="Arial"/>
                <a:cs typeface="Arial"/>
              </a:rPr>
              <a:t> van de </a:t>
            </a:r>
            <a:r>
              <a:rPr lang="en-US" err="1">
                <a:latin typeface="Arial"/>
                <a:cs typeface="Arial"/>
              </a:rPr>
              <a:t>nieuwe</a:t>
            </a:r>
            <a:r>
              <a:rPr lang="en-US">
                <a:latin typeface="Arial"/>
                <a:cs typeface="Arial"/>
              </a:rPr>
              <a:t> WPJ pilot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F4FC-D7BC-4400-A6BB-FC79845C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48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E903-46C1-433A-8167-6632B19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Wat </a:t>
            </a:r>
            <a:r>
              <a:rPr lang="en-US" err="1">
                <a:latin typeface="Arial"/>
                <a:cs typeface="Arial"/>
              </a:rPr>
              <a:t>gaan</a:t>
            </a:r>
            <a:r>
              <a:rPr lang="en-US">
                <a:latin typeface="Arial"/>
                <a:cs typeface="Arial"/>
              </a:rPr>
              <a:t> we </a:t>
            </a:r>
            <a:r>
              <a:rPr lang="en-US" err="1">
                <a:latin typeface="Arial"/>
                <a:cs typeface="Arial"/>
              </a:rPr>
              <a:t>doen</a:t>
            </a:r>
            <a:r>
              <a:rPr lang="en-US">
                <a:latin typeface="Arial"/>
                <a:cs typeface="Arial"/>
              </a:rPr>
              <a:t> met de pilot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0A11-765D-4901-9313-A861F2C9E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Seizoens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effecten</a:t>
            </a:r>
            <a:endParaRPr lang="en-US">
              <a:latin typeface="Arial"/>
              <a:cs typeface="Arial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Mosselen</a:t>
            </a:r>
            <a:r>
              <a:rPr lang="en-US" sz="600">
                <a:latin typeface="Arial"/>
                <a:cs typeface="Arial"/>
              </a:rPr>
              <a:t>, </a:t>
            </a:r>
            <a:r>
              <a:rPr lang="en-US" sz="600" err="1">
                <a:latin typeface="Arial"/>
                <a:cs typeface="Arial"/>
              </a:rPr>
              <a:t>algen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hydrobiologie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plaatjes</a:t>
            </a:r>
            <a:r>
              <a:rPr lang="en-US" sz="600">
                <a:latin typeface="Arial"/>
                <a:cs typeface="Arial"/>
              </a:rPr>
              <a:t>)</a:t>
            </a: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Temperatuur</a:t>
            </a:r>
            <a:r>
              <a:rPr lang="en-US" sz="600">
                <a:latin typeface="Arial"/>
                <a:cs typeface="Arial"/>
              </a:rPr>
              <a:t> en effect op de </a:t>
            </a:r>
            <a:r>
              <a:rPr lang="en-US" sz="600" err="1">
                <a:latin typeface="Arial"/>
                <a:cs typeface="Arial"/>
              </a:rPr>
              <a:t>vlokvorming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inclusief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aan</a:t>
            </a:r>
            <a:r>
              <a:rPr lang="en-US" sz="600">
                <a:latin typeface="Arial"/>
                <a:cs typeface="Arial"/>
              </a:rPr>
              <a:t>/</a:t>
            </a:r>
            <a:r>
              <a:rPr lang="en-US" sz="600" err="1">
                <a:latin typeface="Arial"/>
                <a:cs typeface="Arial"/>
              </a:rPr>
              <a:t>uit</a:t>
            </a:r>
            <a:r>
              <a:rPr lang="en-US" sz="600">
                <a:latin typeface="Arial"/>
                <a:cs typeface="Arial"/>
              </a:rPr>
              <a:t> WISPRO)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Vergelijken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technologie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vlokafscheiding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DAF vs </a:t>
            </a:r>
            <a:r>
              <a:rPr lang="en-US" sz="600" err="1">
                <a:latin typeface="Arial"/>
                <a:cs typeface="Arial"/>
              </a:rPr>
              <a:t>lamellen</a:t>
            </a:r>
            <a:r>
              <a:rPr lang="en-US" sz="600">
                <a:latin typeface="Arial"/>
                <a:cs typeface="Arial"/>
              </a:rPr>
              <a:t> op </a:t>
            </a:r>
            <a:r>
              <a:rPr lang="en-US" sz="600" err="1">
                <a:latin typeface="Arial"/>
                <a:cs typeface="Arial"/>
              </a:rPr>
              <a:t>vlokverwijdering</a:t>
            </a:r>
            <a:endParaRPr lang="en-US" sz="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Op </a:t>
            </a:r>
            <a:r>
              <a:rPr lang="en-US" sz="600" err="1">
                <a:latin typeface="Arial"/>
                <a:cs typeface="Arial"/>
              </a:rPr>
              <a:t>energieverbruik</a:t>
            </a:r>
            <a:endParaRPr lang="en-US" sz="600">
              <a:latin typeface="Arial"/>
              <a:cs typeface="Arial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Investeringskosten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lamellen</a:t>
            </a:r>
            <a:r>
              <a:rPr lang="en-US" sz="600">
                <a:latin typeface="Arial"/>
                <a:cs typeface="Arial"/>
              </a:rPr>
              <a:t> met </a:t>
            </a:r>
            <a:r>
              <a:rPr lang="en-US" sz="600" err="1">
                <a:latin typeface="Arial"/>
                <a:cs typeface="Arial"/>
              </a:rPr>
              <a:t>vijf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compartimenten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bouwvolume</a:t>
            </a:r>
            <a:r>
              <a:rPr lang="en-US" sz="600">
                <a:latin typeface="Arial"/>
                <a:cs typeface="Arial"/>
              </a:rPr>
              <a:t>, DAF met twee –</a:t>
            </a:r>
            <a:r>
              <a:rPr lang="en-US" sz="600" err="1">
                <a:latin typeface="Arial"/>
                <a:cs typeface="Arial"/>
              </a:rPr>
              <a:t>drie</a:t>
            </a:r>
            <a:endParaRPr lang="en-US" sz="600">
              <a:cs typeface="Arial" charset="0"/>
            </a:endParaRP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Vaststellen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benodigde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filterconfiguratie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20 m/h </a:t>
            </a:r>
            <a:r>
              <a:rPr lang="en-US" sz="600" err="1">
                <a:latin typeface="Arial"/>
                <a:cs typeface="Arial"/>
              </a:rPr>
              <a:t>upflow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zoals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huidige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wpj</a:t>
            </a:r>
            <a:r>
              <a:rPr lang="en-US" sz="600">
                <a:latin typeface="Arial"/>
                <a:cs typeface="Arial"/>
              </a:rPr>
              <a:t> of 10 m/h downflow </a:t>
            </a:r>
            <a:r>
              <a:rPr lang="en-US" sz="600" err="1">
                <a:latin typeface="Arial"/>
                <a:cs typeface="Arial"/>
              </a:rPr>
              <a:t>zoals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huidig</a:t>
            </a:r>
            <a:r>
              <a:rPr lang="en-US" sz="600">
                <a:latin typeface="Arial"/>
                <a:cs typeface="Arial"/>
              </a:rPr>
              <a:t> PSA1 (</a:t>
            </a:r>
            <a:r>
              <a:rPr lang="en-US" sz="600" err="1">
                <a:latin typeface="Arial"/>
                <a:cs typeface="Arial"/>
              </a:rPr>
              <a:t>waterkwaliteit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bouwvolume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spelfrequentie</a:t>
            </a:r>
            <a:r>
              <a:rPr lang="en-US" sz="600">
                <a:latin typeface="Arial"/>
                <a:cs typeface="Arial"/>
              </a:rPr>
              <a:t>)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Duurzaamheid</a:t>
            </a:r>
            <a:r>
              <a:rPr lang="en-US" sz="2600">
                <a:latin typeface="Arial"/>
                <a:cs typeface="Arial"/>
              </a:rPr>
              <a:t> en </a:t>
            </a:r>
            <a:r>
              <a:rPr lang="en-US" sz="2600" err="1">
                <a:latin typeface="Arial"/>
                <a:cs typeface="Arial"/>
              </a:rPr>
              <a:t>chemicalieverbruik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Co2 footprint in </a:t>
            </a:r>
            <a:r>
              <a:rPr lang="en-US" sz="600" err="1">
                <a:latin typeface="Arial"/>
                <a:cs typeface="Arial"/>
              </a:rPr>
              <a:t>energie</a:t>
            </a:r>
            <a:r>
              <a:rPr lang="en-US" sz="600">
                <a:latin typeface="Arial"/>
                <a:cs typeface="Arial"/>
              </a:rPr>
              <a:t>, co2 </a:t>
            </a:r>
            <a:r>
              <a:rPr lang="en-US" sz="600" err="1">
                <a:latin typeface="Arial"/>
                <a:cs typeface="Arial"/>
              </a:rPr>
              <a:t>uitblazen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ipv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loogdosering</a:t>
            </a:r>
            <a:r>
              <a:rPr lang="en-US" sz="600">
                <a:latin typeface="Arial"/>
                <a:cs typeface="Arial"/>
              </a:rPr>
              <a:t>; enhanced coagulation </a:t>
            </a:r>
            <a:r>
              <a:rPr lang="en-US" sz="600" err="1">
                <a:latin typeface="Arial"/>
                <a:cs typeface="Arial"/>
              </a:rPr>
              <a:t>tbv</a:t>
            </a:r>
            <a:r>
              <a:rPr lang="en-US" sz="600">
                <a:latin typeface="Arial"/>
                <a:cs typeface="Arial"/>
              </a:rPr>
              <a:t> UVT </a:t>
            </a:r>
            <a:r>
              <a:rPr lang="en-US" sz="600" err="1">
                <a:latin typeface="Arial"/>
                <a:cs typeface="Arial"/>
              </a:rPr>
              <a:t>verbetering</a:t>
            </a:r>
            <a:r>
              <a:rPr lang="en-US" sz="600">
                <a:latin typeface="Arial"/>
                <a:cs typeface="Arial"/>
              </a:rPr>
              <a:t> (van 85% UVT </a:t>
            </a:r>
            <a:r>
              <a:rPr lang="en-US" sz="600" err="1">
                <a:latin typeface="Arial"/>
                <a:cs typeface="Arial"/>
              </a:rPr>
              <a:t>naar</a:t>
            </a:r>
            <a:r>
              <a:rPr lang="en-US" sz="600">
                <a:latin typeface="Arial"/>
                <a:cs typeface="Arial"/>
              </a:rPr>
              <a:t> 90% UVT </a:t>
            </a:r>
            <a:r>
              <a:rPr lang="en-US" sz="600" err="1">
                <a:latin typeface="Arial"/>
                <a:cs typeface="Arial"/>
              </a:rPr>
              <a:t>verbetering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betekent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een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halvering</a:t>
            </a:r>
            <a:r>
              <a:rPr lang="en-US" sz="600">
                <a:latin typeface="Arial"/>
                <a:cs typeface="Arial"/>
              </a:rPr>
              <a:t> van de </a:t>
            </a:r>
            <a:r>
              <a:rPr lang="en-US" sz="600" err="1">
                <a:latin typeface="Arial"/>
                <a:cs typeface="Arial"/>
              </a:rPr>
              <a:t>benodigde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energie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voor</a:t>
            </a:r>
            <a:r>
              <a:rPr lang="en-US" sz="600">
                <a:latin typeface="Arial"/>
                <a:cs typeface="Arial"/>
              </a:rPr>
              <a:t> de UV AOP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Ontwerpgrondslagen</a:t>
            </a:r>
            <a:r>
              <a:rPr lang="en-US" sz="2600">
                <a:latin typeface="Arial"/>
                <a:cs typeface="Arial"/>
              </a:rPr>
              <a:t> en concept </a:t>
            </a:r>
            <a:r>
              <a:rPr lang="en-US" sz="2600" err="1">
                <a:latin typeface="Arial"/>
                <a:cs typeface="Arial"/>
              </a:rPr>
              <a:t>vaststellen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voor</a:t>
            </a:r>
            <a:r>
              <a:rPr lang="en-US" sz="2600">
                <a:latin typeface="Arial"/>
                <a:cs typeface="Arial"/>
              </a:rPr>
              <a:t> de full scale </a:t>
            </a:r>
            <a:r>
              <a:rPr lang="en-US" sz="2600" err="1">
                <a:latin typeface="Arial"/>
                <a:cs typeface="Arial"/>
              </a:rPr>
              <a:t>fabriek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obv</a:t>
            </a:r>
            <a:r>
              <a:rPr lang="en-US" sz="2600">
                <a:latin typeface="Arial"/>
                <a:cs typeface="Arial"/>
              </a:rPr>
              <a:t> TOM CAPEX OPEX; </a:t>
            </a:r>
            <a:r>
              <a:rPr lang="en-US" sz="2600" err="1">
                <a:latin typeface="Arial"/>
                <a:cs typeface="Arial"/>
              </a:rPr>
              <a:t>waterkwaliteit</a:t>
            </a:r>
            <a:r>
              <a:rPr lang="en-US" sz="2600">
                <a:latin typeface="Arial"/>
                <a:cs typeface="Arial"/>
              </a:rPr>
              <a:t> is </a:t>
            </a:r>
            <a:r>
              <a:rPr lang="en-US" sz="2600" err="1">
                <a:latin typeface="Arial"/>
                <a:cs typeface="Arial"/>
              </a:rPr>
              <a:t>idd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altijd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goed</a:t>
            </a:r>
            <a:r>
              <a:rPr lang="en-US" sz="2600">
                <a:latin typeface="Arial"/>
                <a:cs typeface="Arial"/>
              </a:rPr>
              <a:t> </a:t>
            </a:r>
            <a:r>
              <a:rPr lang="en-US" sz="2600" err="1">
                <a:latin typeface="Arial"/>
                <a:cs typeface="Arial"/>
              </a:rPr>
              <a:t>omdat</a:t>
            </a:r>
            <a:r>
              <a:rPr lang="en-US" sz="2600">
                <a:latin typeface="Arial"/>
                <a:cs typeface="Arial"/>
              </a:rPr>
              <a:t> PSA1 </a:t>
            </a:r>
            <a:r>
              <a:rPr lang="en-US" sz="2600" err="1">
                <a:latin typeface="Arial"/>
                <a:cs typeface="Arial"/>
              </a:rPr>
              <a:t>zf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goed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omschreven</a:t>
            </a:r>
            <a:r>
              <a:rPr lang="en-US" sz="2600">
                <a:latin typeface="Arial"/>
                <a:cs typeface="Arial"/>
              </a:rPr>
              <a:t> is.</a:t>
            </a:r>
            <a:endParaRPr lang="en-US" sz="2600">
              <a:cs typeface="Arial" charset="0"/>
            </a:endParaRPr>
          </a:p>
          <a:p>
            <a:pPr marL="836295" lvl="1" indent="-321945"/>
            <a:endParaRPr lang="en-US" sz="6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9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38A3BA-DAD6-4150-9DB8-CE2E2E62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geen WPJ kopie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2209DD2-1FC1-4DB2-B241-A73CCD0D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WPJ is voor 14.400 m</a:t>
            </a:r>
            <a:r>
              <a:rPr lang="nl-NL" baseline="30000" dirty="0"/>
              <a:t>3</a:t>
            </a:r>
            <a:r>
              <a:rPr lang="nl-NL" dirty="0"/>
              <a:t>/h ontworpen maar doet afhankelijk van het seizoen 7.000 tot 9.000 m</a:t>
            </a:r>
            <a:r>
              <a:rPr lang="nl-NL" baseline="30000" dirty="0"/>
              <a:t>3</a:t>
            </a:r>
            <a:r>
              <a:rPr lang="nl-NL" dirty="0"/>
              <a:t>/h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Waterkwaliteitseisen voor de nieuwe WPJ gaan omhoog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Optimalisatievraag: kan het sowieso beter?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Duurzaamheid!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Kosten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Ect?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i="1" u="sng" dirty="0"/>
              <a:t>Randvoorwaarde technologie </a:t>
            </a:r>
          </a:p>
          <a:p>
            <a:pPr marL="0" indent="0">
              <a:buNone/>
            </a:pPr>
            <a:r>
              <a:rPr lang="nl-NL" sz="1800" dirty="0"/>
              <a:t>Andere technologieën zouden hiervoor mogelijk in aanmerking kunnen komen, maar WRK/PWN heeft besloten om zich te beperken tot: micro</a:t>
            </a:r>
            <a:r>
              <a:rPr lang="en-GB" sz="1800" dirty="0" err="1"/>
              <a:t>zeven-coagulatie-flocculatie-vlokafscheiding-snelfiltratie</a:t>
            </a:r>
            <a:r>
              <a:rPr lang="en-GB" sz="1800" dirty="0"/>
              <a:t> met het </a:t>
            </a:r>
            <a:r>
              <a:rPr lang="en-GB" sz="1800" dirty="0" err="1"/>
              <a:t>oog</a:t>
            </a:r>
            <a:r>
              <a:rPr lang="en-GB" sz="1800" dirty="0"/>
              <a:t> op;</a:t>
            </a:r>
          </a:p>
          <a:p>
            <a:pPr lvl="1"/>
            <a:r>
              <a:rPr lang="nl-NL" sz="1600" dirty="0"/>
              <a:t>Beperkte onderzoeks- en realisatietijd;</a:t>
            </a:r>
          </a:p>
          <a:p>
            <a:pPr lvl="1"/>
            <a:r>
              <a:rPr lang="nl-NL" sz="1600" dirty="0"/>
              <a:t>Ervaring met proces;</a:t>
            </a:r>
          </a:p>
          <a:p>
            <a:pPr lvl="1"/>
            <a:r>
              <a:rPr lang="nl-NL" sz="1600" dirty="0"/>
              <a:t>Bekende reststromen.</a:t>
            </a:r>
          </a:p>
        </p:txBody>
      </p:sp>
    </p:spTree>
    <p:extLst>
      <p:ext uri="{BB962C8B-B14F-4D97-AF65-F5344CB8AC3E}">
        <p14:creationId xmlns:p14="http://schemas.microsoft.com/office/powerpoint/2010/main" val="2580146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BA9CD-2089-44E7-A1FD-D4CCFC74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Opzet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AFB811-E161-4EA3-9416-2E3C24D4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/>
              <a:t>Introductie</a:t>
            </a:r>
          </a:p>
          <a:p>
            <a:pPr lvl="1"/>
            <a:r>
              <a:rPr lang="nl-NL" sz="1200"/>
              <a:t>Bestaande WPJ</a:t>
            </a:r>
          </a:p>
          <a:p>
            <a:pPr marL="1031875" lvl="2" indent="0">
              <a:buNone/>
            </a:pPr>
            <a:r>
              <a:rPr lang="nl-NL" sz="1200" err="1"/>
              <a:t>Chem</a:t>
            </a:r>
            <a:r>
              <a:rPr lang="nl-NL" sz="1200"/>
              <a:t> kosten</a:t>
            </a:r>
          </a:p>
          <a:p>
            <a:pPr lvl="1"/>
            <a:r>
              <a:rPr lang="nl-NL" sz="1200"/>
              <a:t>Kansen</a:t>
            </a:r>
          </a:p>
          <a:p>
            <a:pPr lvl="1"/>
            <a:r>
              <a:rPr lang="nl-NL" sz="1200"/>
              <a:t>Uitwerken</a:t>
            </a:r>
          </a:p>
          <a:p>
            <a:r>
              <a:rPr lang="nl-NL" sz="1400"/>
              <a:t>Doelstelling pilot</a:t>
            </a:r>
          </a:p>
          <a:p>
            <a:r>
              <a:rPr lang="nl-NL" sz="1400"/>
              <a:t>Pilot opzet</a:t>
            </a:r>
          </a:p>
          <a:p>
            <a:pPr lvl="1"/>
            <a:r>
              <a:rPr lang="nl-NL" sz="1200"/>
              <a:t>Hardware [blokkenschema]</a:t>
            </a:r>
          </a:p>
          <a:p>
            <a:pPr lvl="1"/>
            <a:r>
              <a:rPr lang="nl-NL" sz="1200"/>
              <a:t>Onderzoek variabelen [</a:t>
            </a:r>
          </a:p>
          <a:p>
            <a:pPr lvl="1"/>
            <a:r>
              <a:rPr lang="nl-NL" sz="1200"/>
              <a:t>Instellingen</a:t>
            </a:r>
          </a:p>
          <a:p>
            <a:pPr lvl="2"/>
            <a:r>
              <a:rPr lang="nl-NL" sz="1200"/>
              <a:t>Cyclisch door seizoenen en continue verbetering</a:t>
            </a:r>
          </a:p>
          <a:p>
            <a:pPr lvl="2"/>
            <a:r>
              <a:rPr lang="nl-NL" sz="1200" err="1"/>
              <a:t>koudwater</a:t>
            </a:r>
            <a:endParaRPr lang="nl-NL" sz="1200"/>
          </a:p>
          <a:p>
            <a:r>
              <a:rPr lang="nl-NL" sz="1400"/>
              <a:t>Activiteiten</a:t>
            </a:r>
          </a:p>
          <a:p>
            <a:r>
              <a:rPr lang="nl-NL" sz="1400"/>
              <a:t>Deliverables</a:t>
            </a:r>
          </a:p>
          <a:p>
            <a:r>
              <a:rPr lang="nl-NL" sz="1400"/>
              <a:t>Planning pilot</a:t>
            </a:r>
          </a:p>
          <a:p>
            <a:r>
              <a:rPr lang="nl-NL" sz="1400"/>
              <a:t>Budget</a:t>
            </a:r>
          </a:p>
          <a:p>
            <a:endParaRPr lang="nl-NL" sz="1400"/>
          </a:p>
          <a:p>
            <a:endParaRPr lang="nl-NL" sz="1400"/>
          </a:p>
          <a:p>
            <a:endParaRPr lang="nl-NL" sz="1400"/>
          </a:p>
          <a:p>
            <a:endParaRPr lang="nl-NL" sz="1400"/>
          </a:p>
          <a:p>
            <a:pPr lvl="1"/>
            <a:endParaRPr lang="nl-NL" sz="1200"/>
          </a:p>
        </p:txBody>
      </p:sp>
    </p:spTree>
    <p:extLst>
      <p:ext uri="{BB962C8B-B14F-4D97-AF65-F5344CB8AC3E}">
        <p14:creationId xmlns:p14="http://schemas.microsoft.com/office/powerpoint/2010/main" val="2541278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2DDF6-EEBE-4ECF-9F00-EF5341DE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</a:t>
            </a:r>
            <a:r>
              <a:rPr lang="nl-NL" sz="3200" strike="sngStrike"/>
              <a:t>Bron </a:t>
            </a:r>
            <a:r>
              <a:rPr lang="nl-NL" sz="3200" strike="sngStrike" err="1"/>
              <a:t>Ijsselmeer</a:t>
            </a:r>
            <a:r>
              <a:rPr lang="nl-NL" sz="3200" strike="sngStrike"/>
              <a:t>   </a:t>
            </a:r>
            <a:r>
              <a:rPr lang="nl-NL" sz="3200"/>
              <a:t>waterkwalitei</a:t>
            </a:r>
            <a:r>
              <a:rPr lang="nl-NL" sz="3200" strike="sngStrike"/>
              <a:t>t</a:t>
            </a:r>
            <a:endParaRPr lang="nl-NL" strike="sngStrik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5B7DA4-BF45-47EE-BDBA-2FE6E99F1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Grote seizoen variatie:</a:t>
            </a:r>
          </a:p>
          <a:p>
            <a:pPr lvl="1"/>
            <a:r>
              <a:rPr lang="nl-NL"/>
              <a:t>Temperatuur</a:t>
            </a:r>
          </a:p>
          <a:p>
            <a:pPr lvl="1"/>
            <a:r>
              <a:rPr lang="nl-NL"/>
              <a:t>Algen</a:t>
            </a:r>
          </a:p>
          <a:p>
            <a:pPr lvl="1"/>
            <a:r>
              <a:rPr lang="nl-NL"/>
              <a:t>Opgelost organisch materiaal</a:t>
            </a:r>
          </a:p>
          <a:p>
            <a:pPr lvl="1"/>
            <a:r>
              <a:rPr lang="nl-NL"/>
              <a:t>Nutriënten</a:t>
            </a:r>
          </a:p>
          <a:p>
            <a:pPr lvl="1"/>
            <a:r>
              <a:rPr lang="nl-NL"/>
              <a:t>Slib en zand (wind en zandwinning)</a:t>
            </a:r>
          </a:p>
          <a:p>
            <a:r>
              <a:rPr lang="nl-NL"/>
              <a:t>Hoog chloride</a:t>
            </a:r>
          </a:p>
          <a:p>
            <a:r>
              <a:rPr lang="nl-NL"/>
              <a:t>Redelijk hoog natrium en sulfaat</a:t>
            </a:r>
          </a:p>
          <a:p>
            <a:endParaRPr lang="nl-NL"/>
          </a:p>
          <a:p>
            <a:r>
              <a:rPr lang="nl-NL"/>
              <a:t>Toevoegen:</a:t>
            </a:r>
          </a:p>
          <a:p>
            <a:r>
              <a:rPr lang="nl-NL"/>
              <a:t>Cl</a:t>
            </a:r>
          </a:p>
          <a:p>
            <a:r>
              <a:rPr lang="nl-NL"/>
              <a:t>Na</a:t>
            </a:r>
          </a:p>
          <a:p>
            <a:endParaRPr lang="nl-NL"/>
          </a:p>
          <a:p>
            <a:endParaRPr lang="nl-NL"/>
          </a:p>
          <a:p>
            <a:pPr lvl="1"/>
            <a:endParaRPr lang="nl-NL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1DA539E-AF0C-4267-A1B7-AD4DA8963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644933"/>
              </p:ext>
            </p:extLst>
          </p:nvPr>
        </p:nvGraphicFramePr>
        <p:xfrm>
          <a:off x="6153999" y="1700213"/>
          <a:ext cx="8737092" cy="313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9221">
                  <a:extLst>
                    <a:ext uri="{9D8B030D-6E8A-4147-A177-3AD203B41FA5}">
                      <a16:colId xmlns:a16="http://schemas.microsoft.com/office/drawing/2014/main" val="2647264910"/>
                    </a:ext>
                  </a:extLst>
                </a:gridCol>
                <a:gridCol w="915647">
                  <a:extLst>
                    <a:ext uri="{9D8B030D-6E8A-4147-A177-3AD203B41FA5}">
                      <a16:colId xmlns:a16="http://schemas.microsoft.com/office/drawing/2014/main" val="2236330411"/>
                    </a:ext>
                  </a:extLst>
                </a:gridCol>
                <a:gridCol w="653534">
                  <a:extLst>
                    <a:ext uri="{9D8B030D-6E8A-4147-A177-3AD203B41FA5}">
                      <a16:colId xmlns:a16="http://schemas.microsoft.com/office/drawing/2014/main" val="2175339166"/>
                    </a:ext>
                  </a:extLst>
                </a:gridCol>
                <a:gridCol w="562669">
                  <a:extLst>
                    <a:ext uri="{9D8B030D-6E8A-4147-A177-3AD203B41FA5}">
                      <a16:colId xmlns:a16="http://schemas.microsoft.com/office/drawing/2014/main" val="2260310240"/>
                    </a:ext>
                  </a:extLst>
                </a:gridCol>
                <a:gridCol w="620334">
                  <a:extLst>
                    <a:ext uri="{9D8B030D-6E8A-4147-A177-3AD203B41FA5}">
                      <a16:colId xmlns:a16="http://schemas.microsoft.com/office/drawing/2014/main" val="1779233349"/>
                    </a:ext>
                  </a:extLst>
                </a:gridCol>
                <a:gridCol w="777601">
                  <a:extLst>
                    <a:ext uri="{9D8B030D-6E8A-4147-A177-3AD203B41FA5}">
                      <a16:colId xmlns:a16="http://schemas.microsoft.com/office/drawing/2014/main" val="3622752920"/>
                    </a:ext>
                  </a:extLst>
                </a:gridCol>
                <a:gridCol w="622081">
                  <a:extLst>
                    <a:ext uri="{9D8B030D-6E8A-4147-A177-3AD203B41FA5}">
                      <a16:colId xmlns:a16="http://schemas.microsoft.com/office/drawing/2014/main" val="292189867"/>
                    </a:ext>
                  </a:extLst>
                </a:gridCol>
                <a:gridCol w="560921">
                  <a:extLst>
                    <a:ext uri="{9D8B030D-6E8A-4147-A177-3AD203B41FA5}">
                      <a16:colId xmlns:a16="http://schemas.microsoft.com/office/drawing/2014/main" val="1618959786"/>
                    </a:ext>
                  </a:extLst>
                </a:gridCol>
                <a:gridCol w="555679">
                  <a:extLst>
                    <a:ext uri="{9D8B030D-6E8A-4147-A177-3AD203B41FA5}">
                      <a16:colId xmlns:a16="http://schemas.microsoft.com/office/drawing/2014/main" val="1307919734"/>
                    </a:ext>
                  </a:extLst>
                </a:gridCol>
                <a:gridCol w="695473">
                  <a:extLst>
                    <a:ext uri="{9D8B030D-6E8A-4147-A177-3AD203B41FA5}">
                      <a16:colId xmlns:a16="http://schemas.microsoft.com/office/drawing/2014/main" val="2512711472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3200198270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Parameter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Eenheid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PWN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Waternet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Evides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4467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Supply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IJsselmeer (Rijn)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Lek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Bergsche Maas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636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Type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 (with coagulation)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9044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Area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45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200m x 120m = 2,4 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63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Volume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</a:t>
                      </a:r>
                      <a:r>
                        <a:rPr lang="en-US" sz="1400" baseline="30000" noProof="0">
                          <a:effectLst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3.760.000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86.000.000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7908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Residence time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112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493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Buffer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39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02532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Chloride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59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124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231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44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98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124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47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2819014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TOC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5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5888225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UV-extinction, 254 nm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1/m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24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9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919311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Suspended solids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0,5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70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28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68779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Chlorofyl-A (algen)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µg/l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48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70*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0973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9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DDDF7-8273-4092-BDB2-DAC475A3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UVT </a:t>
            </a:r>
            <a:r>
              <a:rPr lang="nl-NL" err="1"/>
              <a:t>vs</a:t>
            </a:r>
            <a:r>
              <a:rPr lang="nl-NL"/>
              <a:t> pH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9D7110-AF2B-42EF-80B0-C826F802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28-4-2021 en 29-4-2021 UVT IJsselmeer 68%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76EC27-9FD5-472F-8533-CFDFAD80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71" y="2516957"/>
            <a:ext cx="5975763" cy="43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5917E5-F6E5-4B01-B9A2-7681FABA69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218604-9A71-4556-B227-1738799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588332"/>
          </a:xfrm>
        </p:spPr>
        <p:txBody>
          <a:bodyPr/>
          <a:lstStyle/>
          <a:p>
            <a:r>
              <a:rPr lang="nl-NL" err="1"/>
              <a:t>Coagulatant</a:t>
            </a:r>
            <a:r>
              <a:rPr lang="nl-NL"/>
              <a:t> dosering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59D477-3667-4AC8-A345-81E273F3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8" y="5942861"/>
            <a:ext cx="8915400" cy="122413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Ter </a:t>
            </a:r>
            <a:r>
              <a:rPr lang="en-US" err="1"/>
              <a:t>referentie</a:t>
            </a:r>
            <a:r>
              <a:rPr lang="en-US"/>
              <a:t>: Waternet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Evides</a:t>
            </a:r>
            <a:r>
              <a:rPr lang="en-US"/>
              <a:t> </a:t>
            </a:r>
            <a:r>
              <a:rPr lang="en-US" err="1"/>
              <a:t>doseren</a:t>
            </a:r>
            <a:r>
              <a:rPr lang="en-US"/>
              <a:t> &lt; 3 mg Fe/L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CF7D71-D53A-4883-BFD2-232046DF33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585"/>
            <a:ext cx="7344816" cy="465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767907-6982-4A57-A44A-260B65EB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90" y="1903548"/>
            <a:ext cx="4760068" cy="26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E288D-C01B-4797-B53F-4A9638BB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Bezinksnelheid en temperatuur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F78AA5-B3D4-4EE7-8D2D-F38AAD9CB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F4D04BEE-C281-4CB9-A159-BFCF438FF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251374"/>
              </p:ext>
            </p:extLst>
          </p:nvPr>
        </p:nvGraphicFramePr>
        <p:xfrm>
          <a:off x="616722" y="2006517"/>
          <a:ext cx="7069318" cy="4022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935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3FAA9BC-43B7-40C5-B637-50813A633B86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F3A8F-C4D1-4B50-8C30-71FC979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50449"/>
            <a:ext cx="8915400" cy="351507"/>
          </a:xfrm>
        </p:spPr>
        <p:txBody>
          <a:bodyPr/>
          <a:lstStyle/>
          <a:p>
            <a:r>
              <a:rPr lang="en-US" err="1"/>
              <a:t>Uitdagende</a:t>
            </a:r>
            <a:r>
              <a:rPr lang="en-US"/>
              <a:t> </a:t>
            </a:r>
            <a:r>
              <a:rPr lang="en-US" err="1"/>
              <a:t>bron</a:t>
            </a:r>
            <a:br>
              <a:rPr lang="en-US"/>
            </a:br>
            <a:endParaRPr lang="en-US" sz="120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929BBE3-491B-4B10-83F7-97DA2D5DA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848832"/>
              </p:ext>
            </p:extLst>
          </p:nvPr>
        </p:nvGraphicFramePr>
        <p:xfrm>
          <a:off x="804889" y="1775605"/>
          <a:ext cx="8737092" cy="313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9221">
                  <a:extLst>
                    <a:ext uri="{9D8B030D-6E8A-4147-A177-3AD203B41FA5}">
                      <a16:colId xmlns:a16="http://schemas.microsoft.com/office/drawing/2014/main" val="2647264910"/>
                    </a:ext>
                  </a:extLst>
                </a:gridCol>
                <a:gridCol w="915647">
                  <a:extLst>
                    <a:ext uri="{9D8B030D-6E8A-4147-A177-3AD203B41FA5}">
                      <a16:colId xmlns:a16="http://schemas.microsoft.com/office/drawing/2014/main" val="2236330411"/>
                    </a:ext>
                  </a:extLst>
                </a:gridCol>
                <a:gridCol w="653534">
                  <a:extLst>
                    <a:ext uri="{9D8B030D-6E8A-4147-A177-3AD203B41FA5}">
                      <a16:colId xmlns:a16="http://schemas.microsoft.com/office/drawing/2014/main" val="2175339166"/>
                    </a:ext>
                  </a:extLst>
                </a:gridCol>
                <a:gridCol w="562669">
                  <a:extLst>
                    <a:ext uri="{9D8B030D-6E8A-4147-A177-3AD203B41FA5}">
                      <a16:colId xmlns:a16="http://schemas.microsoft.com/office/drawing/2014/main" val="2260310240"/>
                    </a:ext>
                  </a:extLst>
                </a:gridCol>
                <a:gridCol w="620334">
                  <a:extLst>
                    <a:ext uri="{9D8B030D-6E8A-4147-A177-3AD203B41FA5}">
                      <a16:colId xmlns:a16="http://schemas.microsoft.com/office/drawing/2014/main" val="1779233349"/>
                    </a:ext>
                  </a:extLst>
                </a:gridCol>
                <a:gridCol w="777601">
                  <a:extLst>
                    <a:ext uri="{9D8B030D-6E8A-4147-A177-3AD203B41FA5}">
                      <a16:colId xmlns:a16="http://schemas.microsoft.com/office/drawing/2014/main" val="3622752920"/>
                    </a:ext>
                  </a:extLst>
                </a:gridCol>
                <a:gridCol w="622081">
                  <a:extLst>
                    <a:ext uri="{9D8B030D-6E8A-4147-A177-3AD203B41FA5}">
                      <a16:colId xmlns:a16="http://schemas.microsoft.com/office/drawing/2014/main" val="292189867"/>
                    </a:ext>
                  </a:extLst>
                </a:gridCol>
                <a:gridCol w="560921">
                  <a:extLst>
                    <a:ext uri="{9D8B030D-6E8A-4147-A177-3AD203B41FA5}">
                      <a16:colId xmlns:a16="http://schemas.microsoft.com/office/drawing/2014/main" val="1618959786"/>
                    </a:ext>
                  </a:extLst>
                </a:gridCol>
                <a:gridCol w="555679">
                  <a:extLst>
                    <a:ext uri="{9D8B030D-6E8A-4147-A177-3AD203B41FA5}">
                      <a16:colId xmlns:a16="http://schemas.microsoft.com/office/drawing/2014/main" val="1307919734"/>
                    </a:ext>
                  </a:extLst>
                </a:gridCol>
                <a:gridCol w="695473">
                  <a:extLst>
                    <a:ext uri="{9D8B030D-6E8A-4147-A177-3AD203B41FA5}">
                      <a16:colId xmlns:a16="http://schemas.microsoft.com/office/drawing/2014/main" val="2512711472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3200198270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Parameter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Eenheid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PWN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Waternet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Evides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4467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Supply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IJsselmeer (Rijn)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Lek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Bergsche Maas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636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Type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 (with coagulation)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9044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Area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45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200m x 120m = 2,4 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63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Volume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</a:t>
                      </a:r>
                      <a:r>
                        <a:rPr lang="en-US" sz="1400" baseline="30000" noProof="0">
                          <a:effectLst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3.760.000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86.000.000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7908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Residence time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112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493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Buffer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39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02532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Chloride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59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124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231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44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98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124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47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2819014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TOC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5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5888225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UV-extinction, 254 nm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1/m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24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9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919311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Suspended solids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0,5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70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28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68779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Chlorofyl-A (algen)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µg/l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48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70*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097338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23A3679-83AC-45C7-9FE4-C8BFE1AA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9" y="1368227"/>
            <a:ext cx="490070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Tabel 1 Bronwaterkwaliteit (ca. 2018) en behandeling bij PWN (*2000 – 2020), Waternet en </a:t>
            </a:r>
            <a:r>
              <a:rPr kumimoji="0" lang="nl-NL" altLang="nl-NL" sz="900" b="1" i="1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Evides</a:t>
            </a:r>
            <a:r>
              <a:rPr kumimoji="0" lang="nl-NL" altLang="nl-NL" sz="9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404EDD5-655B-46F2-9564-EB107411E136}"/>
              </a:ext>
            </a:extLst>
          </p:cNvPr>
          <p:cNvSpPr txBox="1">
            <a:spLocks/>
          </p:cNvSpPr>
          <p:nvPr/>
        </p:nvSpPr>
        <p:spPr bwMode="auto">
          <a:xfrm>
            <a:off x="272734" y="5085184"/>
            <a:ext cx="8915400" cy="9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1800"/>
              <a:t>Hoge </a:t>
            </a:r>
            <a:r>
              <a:rPr lang="en-US" sz="1800" err="1"/>
              <a:t>organische</a:t>
            </a:r>
            <a:r>
              <a:rPr lang="en-US" sz="1800"/>
              <a:t> </a:t>
            </a:r>
            <a:r>
              <a:rPr lang="en-US" sz="1800" err="1"/>
              <a:t>belasting</a:t>
            </a:r>
            <a:r>
              <a:rPr lang="en-US" sz="1800"/>
              <a:t> </a:t>
            </a:r>
            <a:r>
              <a:rPr lang="en-US" sz="1800" err="1"/>
              <a:t>resulteert</a:t>
            </a:r>
            <a:r>
              <a:rPr lang="en-US" sz="1800"/>
              <a:t> in </a:t>
            </a:r>
            <a:r>
              <a:rPr lang="en-US" sz="1800" err="1"/>
              <a:t>hoge</a:t>
            </a:r>
            <a:r>
              <a:rPr lang="en-US" sz="1800"/>
              <a:t> </a:t>
            </a:r>
            <a:r>
              <a:rPr lang="en-US" sz="1800" err="1"/>
              <a:t>dosering</a:t>
            </a:r>
            <a:r>
              <a:rPr lang="en-US" sz="1800"/>
              <a:t> </a:t>
            </a:r>
            <a:r>
              <a:rPr lang="en-US" sz="1800" err="1"/>
              <a:t>chemicaliën</a:t>
            </a:r>
            <a:r>
              <a:rPr lang="en-US" sz="1800"/>
              <a:t> </a:t>
            </a:r>
            <a:r>
              <a:rPr lang="en-US" sz="1800" err="1"/>
              <a:t>tijdens</a:t>
            </a:r>
            <a:r>
              <a:rPr lang="en-US" sz="1800"/>
              <a:t> </a:t>
            </a:r>
            <a:r>
              <a:rPr lang="en-US" sz="1800" err="1"/>
              <a:t>coagulatie</a:t>
            </a:r>
            <a:r>
              <a:rPr lang="en-US" sz="1800"/>
              <a:t> (FeCl</a:t>
            </a:r>
            <a:r>
              <a:rPr lang="en-US" sz="1800" baseline="-25000"/>
              <a:t>3</a:t>
            </a:r>
            <a:r>
              <a:rPr lang="en-US" sz="1800"/>
              <a:t>, NaOH)</a:t>
            </a:r>
          </a:p>
          <a:p>
            <a:pPr marL="457200" indent="-457200"/>
            <a:endParaRPr lang="en-US" sz="1800"/>
          </a:p>
          <a:p>
            <a:pPr marL="457200" indent="-457200"/>
            <a:r>
              <a:rPr lang="en-US" sz="1800" err="1"/>
              <a:t>Terwijl</a:t>
            </a:r>
            <a:r>
              <a:rPr lang="en-US" sz="1800"/>
              <a:t> </a:t>
            </a:r>
            <a:r>
              <a:rPr lang="en-US" sz="1800" err="1"/>
              <a:t>regulering</a:t>
            </a:r>
            <a:r>
              <a:rPr lang="en-US" sz="1800"/>
              <a:t> van parameters Cl</a:t>
            </a:r>
            <a:r>
              <a:rPr lang="en-US" sz="1800" baseline="30000"/>
              <a:t>-</a:t>
            </a:r>
            <a:r>
              <a:rPr lang="en-US" sz="1800"/>
              <a:t>, SO</a:t>
            </a:r>
            <a:r>
              <a:rPr lang="en-US" sz="1800" baseline="-25000"/>
              <a:t>4</a:t>
            </a:r>
            <a:r>
              <a:rPr lang="en-US" sz="1800" baseline="30000"/>
              <a:t>2-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Na</a:t>
            </a:r>
            <a:r>
              <a:rPr lang="en-US" sz="1800" baseline="30000"/>
              <a:t>+</a:t>
            </a:r>
            <a:r>
              <a:rPr lang="en-US" sz="1800"/>
              <a:t> </a:t>
            </a:r>
            <a:r>
              <a:rPr lang="en-US" sz="1800" err="1"/>
              <a:t>beperkt</a:t>
            </a:r>
            <a:r>
              <a:rPr lang="en-US" sz="1800"/>
              <a:t> </a:t>
            </a:r>
            <a:r>
              <a:rPr lang="en-US" sz="1800" err="1"/>
              <a:t>grote</a:t>
            </a:r>
            <a:r>
              <a:rPr lang="en-US" sz="1800"/>
              <a:t> </a:t>
            </a:r>
            <a:r>
              <a:rPr lang="en-US" sz="1800" err="1"/>
              <a:t>concentratieverhoging</a:t>
            </a:r>
            <a:r>
              <a:rPr lang="en-US" sz="1800"/>
              <a:t> van </a:t>
            </a:r>
            <a:r>
              <a:rPr lang="en-US" sz="1800" err="1"/>
              <a:t>deze</a:t>
            </a:r>
            <a:r>
              <a:rPr lang="en-US" sz="1800"/>
              <a:t> parameters.</a:t>
            </a:r>
          </a:p>
          <a:p>
            <a:pPr marL="908050" lvl="1" indent="-457200"/>
            <a:endParaRPr lang="nl-NL" sz="1800"/>
          </a:p>
          <a:p>
            <a:pPr marL="908050" lvl="1" indent="-457200">
              <a:buFont typeface="+mj-lt"/>
              <a:buAutoNum type="arabicPeriod"/>
            </a:pPr>
            <a:endParaRPr lang="nl-NL" sz="1800"/>
          </a:p>
          <a:p>
            <a:pPr marL="908050" lvl="1" indent="-457200">
              <a:buFont typeface="+mj-lt"/>
              <a:buAutoNum type="arabicPeriod"/>
            </a:pPr>
            <a:endParaRPr lang="nl-NL" sz="1800"/>
          </a:p>
          <a:p>
            <a:pPr marL="457200" indent="-457200"/>
            <a:endParaRPr lang="nl-NL"/>
          </a:p>
          <a:p>
            <a:pPr marL="1360487" lvl="2" indent="-45720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2872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1EDBF-8959-4EC5-8574-8BD1FC9C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91B4BC-5B38-4EF1-BE6F-1A15EC5B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Chemicalienkosten</a:t>
            </a:r>
            <a:r>
              <a:rPr lang="nl-NL"/>
              <a:t> en waterkwaliteit</a:t>
            </a:r>
          </a:p>
          <a:p>
            <a:endParaRPr lang="nl-NL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6E237AAE-98C3-4D97-9D6A-9F658B044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15412"/>
              </p:ext>
            </p:extLst>
          </p:nvPr>
        </p:nvGraphicFramePr>
        <p:xfrm>
          <a:off x="1415329" y="2915063"/>
          <a:ext cx="6603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927796180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3622459881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2985363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Prijs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CO</a:t>
                      </a:r>
                      <a:r>
                        <a:rPr lang="nl-NL" baseline="-25000"/>
                        <a:t>2</a:t>
                      </a:r>
                      <a:r>
                        <a:rPr lang="nl-NL" baseline="0"/>
                        <a:t> footprint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8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Eur</a:t>
                      </a:r>
                      <a:r>
                        <a:rPr lang="nl-NL"/>
                        <a:t> / 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Kg CO</a:t>
                      </a:r>
                      <a:r>
                        <a:rPr lang="nl-NL" baseline="-25000"/>
                        <a:t>2</a:t>
                      </a:r>
                      <a:r>
                        <a:rPr lang="nl-NL" baseline="0"/>
                        <a:t>-eq / kg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1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14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8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9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702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7CB03-2EFB-4FB6-AA40-1386C42A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humic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B5C77E-484D-413E-86D5-4A853BDD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2E14A4-FBF5-453A-A807-F36290D6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4" y="2085975"/>
            <a:ext cx="7745491" cy="42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944F-3D2E-4FF2-B9BB-9493D5D1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biopolymeren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94ACD9-0EDA-4422-8361-0CA519DD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81D8757-80E7-4696-B3CA-6967E0D7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68" y="2213293"/>
            <a:ext cx="7374889" cy="4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583D5-6276-4718-9F41-8383680C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UVT na coagulatie door jaar heen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17898-0B09-4E8D-9047-AD928B8B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UVT en NO3 data PSA voor UV reactoren in 2021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Mei slechtste situatie met 8 mg/L NO</a:t>
            </a:r>
            <a:r>
              <a:rPr lang="nl-NL" baseline="-25000"/>
              <a:t>3</a:t>
            </a:r>
            <a:r>
              <a:rPr lang="nl-NL"/>
              <a:t> valt samen met laagste UVT van 91% </a:t>
            </a:r>
            <a:endParaRPr lang="nl-NL" baseline="-25000"/>
          </a:p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3AEE286-053D-4559-A20A-D86FF4F5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3" y="2651890"/>
            <a:ext cx="4978592" cy="3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33945"/>
              </p:ext>
            </p:extLst>
          </p:nvPr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26640-AFB4-45DD-9055-D216F054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1E3960-8F2F-48B2-AD4C-F160BFD95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A7F7A6-B820-4E5F-8728-B6771314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" y="1316553"/>
            <a:ext cx="969957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5EA52-A58B-4295-9244-C1A2417D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3BA11-230D-4443-BE96-FD268214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D1B133-7EC6-48E9-B46C-CAC9D8B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3" y="1508593"/>
            <a:ext cx="8547333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4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FCB67-4E1C-49A5-9D2B-DC7B38E4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26E637-3E1C-47AF-A595-68227EBD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B371D0-0955-424E-845E-86DAD5C0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68" y="1923804"/>
            <a:ext cx="733412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0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5917E5-F6E5-4B01-B9A2-7681FABA69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218604-9A71-4556-B227-1738799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90519"/>
            <a:ext cx="8915400" cy="588332"/>
          </a:xfrm>
        </p:spPr>
        <p:txBody>
          <a:bodyPr/>
          <a:lstStyle/>
          <a:p>
            <a:r>
              <a:rPr lang="nl-NL"/>
              <a:t>Watertemperatuur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59D477-3667-4AC8-A345-81E273F3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82" y="1196753"/>
            <a:ext cx="8915400" cy="1224136"/>
          </a:xfrm>
        </p:spPr>
        <p:txBody>
          <a:bodyPr/>
          <a:lstStyle/>
          <a:p>
            <a:r>
              <a:rPr lang="en-US"/>
              <a:t>IJsselmeer </a:t>
            </a:r>
            <a:r>
              <a:rPr lang="en-US" err="1"/>
              <a:t>varieert</a:t>
            </a:r>
            <a:r>
              <a:rPr lang="en-US"/>
              <a:t> van c.a. 1 tot 25 °C</a:t>
            </a:r>
          </a:p>
          <a:p>
            <a:r>
              <a:rPr lang="en-US"/>
              <a:t>Lage </a:t>
            </a:r>
            <a:r>
              <a:rPr lang="en-US" err="1"/>
              <a:t>temperatuur</a:t>
            </a:r>
            <a:r>
              <a:rPr lang="en-US"/>
              <a:t> </a:t>
            </a:r>
            <a:r>
              <a:rPr lang="en-US" err="1"/>
              <a:t>grote</a:t>
            </a:r>
            <a:r>
              <a:rPr lang="en-US"/>
              <a:t> negative impact </a:t>
            </a:r>
            <a:r>
              <a:rPr lang="en-US" err="1"/>
              <a:t>flocculatie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sedimentatie</a:t>
            </a:r>
            <a:r>
              <a:rPr lang="en-US"/>
              <a:t> </a:t>
            </a:r>
            <a:r>
              <a:rPr lang="en-US" err="1"/>
              <a:t>proces</a:t>
            </a:r>
            <a:r>
              <a:rPr lang="en-US"/>
              <a:t> door </a:t>
            </a:r>
            <a:r>
              <a:rPr lang="en-US" err="1"/>
              <a:t>hoge</a:t>
            </a:r>
            <a:r>
              <a:rPr lang="en-US"/>
              <a:t> </a:t>
            </a:r>
            <a:r>
              <a:rPr lang="en-US" err="1"/>
              <a:t>viscositiet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beperkte</a:t>
            </a:r>
            <a:r>
              <a:rPr lang="en-US"/>
              <a:t> </a:t>
            </a:r>
            <a:r>
              <a:rPr lang="en-US" err="1"/>
              <a:t>diffusie</a:t>
            </a:r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566010-F91F-42ED-9551-19C57C66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9" y="2420889"/>
            <a:ext cx="9093761" cy="36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8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F3A8F-C4D1-4B50-8C30-71FC979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351507"/>
          </a:xfrm>
        </p:spPr>
        <p:txBody>
          <a:bodyPr/>
          <a:lstStyle/>
          <a:p>
            <a:r>
              <a:rPr lang="en-US" err="1"/>
              <a:t>Biologische</a:t>
            </a:r>
            <a:r>
              <a:rPr lang="en-US"/>
              <a:t> </a:t>
            </a:r>
            <a:r>
              <a:rPr lang="en-US" err="1"/>
              <a:t>activiteit</a:t>
            </a:r>
            <a:r>
              <a:rPr lang="en-US"/>
              <a:t> IJsselmeer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102100D-2B89-4592-B7F5-A2627F27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2351137"/>
          </a:xfrm>
        </p:spPr>
        <p:txBody>
          <a:bodyPr/>
          <a:lstStyle/>
          <a:p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1093720-450D-4B5A-92E4-15BEB8BD9785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FA5C507-48BB-417C-B460-BE3584CB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7" y="1122474"/>
            <a:ext cx="9906000" cy="57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9958"/>
              </p:ext>
            </p:extLst>
          </p:nvPr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417136" y="1244598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422700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4205"/>
              </p:ext>
            </p:extLst>
          </p:nvPr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44498"/>
              </p:ext>
            </p:extLst>
          </p:nvPr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2CEDE1-6EF8-4E7D-8DF6-B8E2D4A7F0D8}"/>
</file>

<file path=customXml/itemProps2.xml><?xml version="1.0" encoding="utf-8"?>
<ds:datastoreItem xmlns:ds="http://schemas.openxmlformats.org/officeDocument/2006/customXml" ds:itemID="{57CC5FE0-B34E-4786-AC48-4AD875295DE2}">
  <ds:schemaRefs>
    <ds:schemaRef ds:uri="8a8f937e-0343-45ed-92f2-7a534bc7d22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d9df584-7641-4873-b4f3-cdb8af566a2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3FD0D2-32CB-4EBA-B44A-66A61A84A6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2</TotalTime>
  <Words>4069</Words>
  <Application>Microsoft Office PowerPoint</Application>
  <PresentationFormat>A4 (210 x 297 mm)</PresentationFormat>
  <Paragraphs>1033</Paragraphs>
  <Slides>54</Slides>
  <Notes>0</Notes>
  <HiddenSlides>30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54</vt:i4>
      </vt:variant>
    </vt:vector>
  </HeadingPairs>
  <TitlesOfParts>
    <vt:vector size="59" baseType="lpstr">
      <vt:lpstr>Arial</vt:lpstr>
      <vt:lpstr>Calibri</vt:lpstr>
      <vt:lpstr>Symbol</vt:lpstr>
      <vt:lpstr>PWN_PPT</vt:lpstr>
      <vt:lpstr>PWN_Groen</vt:lpstr>
      <vt:lpstr>Go–no go pilot WPJ uitbreiding Technologie</vt:lpstr>
      <vt:lpstr>Achtergrond project uitbreiding WPJ</vt:lpstr>
      <vt:lpstr>Projectachtergrond Initiatieffase </vt:lpstr>
      <vt:lpstr>Waarom geen WPJ kopie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Samenvatting:  waarom pilot?</vt:lpstr>
      <vt:lpstr>Project en pilot</vt:lpstr>
      <vt:lpstr>Ramingen ontwerp keuzes</vt:lpstr>
      <vt:lpstr>Concept keuze en pilot</vt:lpstr>
      <vt:lpstr>PowerPoint-presentatie</vt:lpstr>
      <vt:lpstr>PowerPoint-presentatie</vt:lpstr>
      <vt:lpstr>PowerPoint-presentatie</vt:lpstr>
      <vt:lpstr>Hoe gaan we de pilot bedrijven</vt:lpstr>
      <vt:lpstr>Pilot onderzoeksplan</vt:lpstr>
      <vt:lpstr>Activiteiten en projectplanning</vt:lpstr>
      <vt:lpstr>Projectorganisatie</vt:lpstr>
      <vt:lpstr>Pilotbudget</vt:lpstr>
      <vt:lpstr>Pilot deliverables</vt:lpstr>
      <vt:lpstr>Namen projectteam invullen</vt:lpstr>
      <vt:lpstr>Pilot installation (BOD)</vt:lpstr>
      <vt:lpstr>Screens</vt:lpstr>
      <vt:lpstr>Coagulation, Flocculation and Floc removal</vt:lpstr>
      <vt:lpstr>Coagulation, Flocculation and Floc removal</vt:lpstr>
      <vt:lpstr>CO2 removal and pH control</vt:lpstr>
      <vt:lpstr>Rapid filtration</vt:lpstr>
      <vt:lpstr>Procestechnologie (pilot) </vt:lpstr>
      <vt:lpstr>Pilot</vt:lpstr>
      <vt:lpstr>DAF</vt:lpstr>
      <vt:lpstr>Plaatjes van het huidige WPJ en WRK schema</vt:lpstr>
      <vt:lpstr>Achtergrond project uitbreiding WPJ</vt:lpstr>
      <vt:lpstr>Waarom WPJ uitbreiding en een pilot</vt:lpstr>
      <vt:lpstr>Wat is de pilot dan?</vt:lpstr>
      <vt:lpstr>Plaatjes van de nieuwe WPJ pilot</vt:lpstr>
      <vt:lpstr>Wat gaan we doen met de pilot</vt:lpstr>
      <vt:lpstr>Opzet</vt:lpstr>
      <vt:lpstr>3. Bron Ijsselmeer   waterkwaliteit</vt:lpstr>
      <vt:lpstr>UVT vs pH</vt:lpstr>
      <vt:lpstr>Coagulatant dosering</vt:lpstr>
      <vt:lpstr>Bezinksnelheid en temperatuur</vt:lpstr>
      <vt:lpstr>Uitdagende bron </vt:lpstr>
      <vt:lpstr>PowerPoint-presentatie</vt:lpstr>
      <vt:lpstr>humic</vt:lpstr>
      <vt:lpstr>biopolymeren</vt:lpstr>
      <vt:lpstr>UVT na coagulatie door jaar heen</vt:lpstr>
      <vt:lpstr>PowerPoint-presentatie</vt:lpstr>
      <vt:lpstr>PowerPoint-presentatie</vt:lpstr>
      <vt:lpstr>PowerPoint-presentatie</vt:lpstr>
      <vt:lpstr>Watertemperatuur</vt:lpstr>
      <vt:lpstr>Biologische activiteit IJsselmeer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Gude, JCJ (Jink)</dc:creator>
  <cp:lastModifiedBy>Gude, JCJ (Jink)</cp:lastModifiedBy>
  <cp:revision>3</cp:revision>
  <dcterms:created xsi:type="dcterms:W3CDTF">2021-04-08T07:38:50Z</dcterms:created>
  <dcterms:modified xsi:type="dcterms:W3CDTF">2022-03-28T10:56:15Z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  <property fmtid="{D5CDD505-2E9C-101B-9397-08002B2CF9AE}" pid="3" name="Projectnummer">
    <vt:lpwstr/>
  </property>
</Properties>
</file>